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4042" r:id="rId2"/>
  </p:sldMasterIdLst>
  <p:notesMasterIdLst>
    <p:notesMasterId r:id="rId47"/>
  </p:notesMasterIdLst>
  <p:handoutMasterIdLst>
    <p:handoutMasterId r:id="rId48"/>
  </p:handoutMasterIdLst>
  <p:sldIdLst>
    <p:sldId id="259" r:id="rId3"/>
    <p:sldId id="299" r:id="rId4"/>
    <p:sldId id="305" r:id="rId5"/>
    <p:sldId id="306" r:id="rId6"/>
    <p:sldId id="293" r:id="rId7"/>
    <p:sldId id="294" r:id="rId8"/>
    <p:sldId id="321" r:id="rId9"/>
    <p:sldId id="322" r:id="rId10"/>
    <p:sldId id="349" r:id="rId11"/>
    <p:sldId id="343" r:id="rId12"/>
    <p:sldId id="331" r:id="rId13"/>
    <p:sldId id="307" r:id="rId14"/>
    <p:sldId id="309" r:id="rId15"/>
    <p:sldId id="329" r:id="rId16"/>
    <p:sldId id="310" r:id="rId17"/>
    <p:sldId id="330" r:id="rId18"/>
    <p:sldId id="311" r:id="rId19"/>
    <p:sldId id="332" r:id="rId20"/>
    <p:sldId id="312" r:id="rId21"/>
    <p:sldId id="341" r:id="rId22"/>
    <p:sldId id="325" r:id="rId23"/>
    <p:sldId id="342" r:id="rId24"/>
    <p:sldId id="313" r:id="rId25"/>
    <p:sldId id="339" r:id="rId26"/>
    <p:sldId id="346" r:id="rId27"/>
    <p:sldId id="316" r:id="rId28"/>
    <p:sldId id="317" r:id="rId29"/>
    <p:sldId id="344" r:id="rId30"/>
    <p:sldId id="318" r:id="rId31"/>
    <p:sldId id="319" r:id="rId32"/>
    <p:sldId id="333" r:id="rId33"/>
    <p:sldId id="335" r:id="rId34"/>
    <p:sldId id="347" r:id="rId35"/>
    <p:sldId id="337" r:id="rId36"/>
    <p:sldId id="338" r:id="rId37"/>
    <p:sldId id="315" r:id="rId38"/>
    <p:sldId id="350" r:id="rId39"/>
    <p:sldId id="351" r:id="rId40"/>
    <p:sldId id="352" r:id="rId41"/>
    <p:sldId id="353" r:id="rId42"/>
    <p:sldId id="354" r:id="rId43"/>
    <p:sldId id="323" r:id="rId44"/>
    <p:sldId id="348" r:id="rId45"/>
    <p:sldId id="283" r:id="rId46"/>
  </p:sldIdLst>
  <p:sldSz cx="9144000" cy="6858000" type="screen4x3"/>
  <p:notesSz cx="6858000" cy="9144000"/>
  <p:defaultTextStyle>
    <a:defPPr>
      <a:defRPr lang="en-US"/>
    </a:defPPr>
    <a:lvl1pPr algn="l" rtl="0" fontAlgn="base">
      <a:spcBef>
        <a:spcPct val="0"/>
      </a:spcBef>
      <a:spcAft>
        <a:spcPct val="0"/>
      </a:spcAft>
      <a:defRPr kern="1200" baseline="-25000">
        <a:solidFill>
          <a:schemeClr val="tx1"/>
        </a:solidFill>
        <a:latin typeface="Arial" charset="0"/>
        <a:ea typeface="ＭＳ Ｐゴシック" charset="-128"/>
        <a:cs typeface="+mn-cs"/>
      </a:defRPr>
    </a:lvl1pPr>
    <a:lvl2pPr marL="457200" algn="l" rtl="0" fontAlgn="base">
      <a:spcBef>
        <a:spcPct val="0"/>
      </a:spcBef>
      <a:spcAft>
        <a:spcPct val="0"/>
      </a:spcAft>
      <a:defRPr kern="1200" baseline="-25000">
        <a:solidFill>
          <a:schemeClr val="tx1"/>
        </a:solidFill>
        <a:latin typeface="Arial" charset="0"/>
        <a:ea typeface="ＭＳ Ｐゴシック" charset="-128"/>
        <a:cs typeface="+mn-cs"/>
      </a:defRPr>
    </a:lvl2pPr>
    <a:lvl3pPr marL="914400" algn="l" rtl="0" fontAlgn="base">
      <a:spcBef>
        <a:spcPct val="0"/>
      </a:spcBef>
      <a:spcAft>
        <a:spcPct val="0"/>
      </a:spcAft>
      <a:defRPr kern="1200" baseline="-25000">
        <a:solidFill>
          <a:schemeClr val="tx1"/>
        </a:solidFill>
        <a:latin typeface="Arial" charset="0"/>
        <a:ea typeface="ＭＳ Ｐゴシック" charset="-128"/>
        <a:cs typeface="+mn-cs"/>
      </a:defRPr>
    </a:lvl3pPr>
    <a:lvl4pPr marL="1371600" algn="l" rtl="0" fontAlgn="base">
      <a:spcBef>
        <a:spcPct val="0"/>
      </a:spcBef>
      <a:spcAft>
        <a:spcPct val="0"/>
      </a:spcAft>
      <a:defRPr kern="1200" baseline="-25000">
        <a:solidFill>
          <a:schemeClr val="tx1"/>
        </a:solidFill>
        <a:latin typeface="Arial" charset="0"/>
        <a:ea typeface="ＭＳ Ｐゴシック" charset="-128"/>
        <a:cs typeface="+mn-cs"/>
      </a:defRPr>
    </a:lvl4pPr>
    <a:lvl5pPr marL="1828800" algn="l" rtl="0" fontAlgn="base">
      <a:spcBef>
        <a:spcPct val="0"/>
      </a:spcBef>
      <a:spcAft>
        <a:spcPct val="0"/>
      </a:spcAft>
      <a:defRPr kern="1200" baseline="-25000">
        <a:solidFill>
          <a:schemeClr val="tx1"/>
        </a:solidFill>
        <a:latin typeface="Arial" charset="0"/>
        <a:ea typeface="ＭＳ Ｐゴシック" charset="-128"/>
        <a:cs typeface="+mn-cs"/>
      </a:defRPr>
    </a:lvl5pPr>
    <a:lvl6pPr marL="2286000" algn="l" defTabSz="914400" rtl="0" eaLnBrk="1" latinLnBrk="0" hangingPunct="1">
      <a:defRPr kern="1200" baseline="-25000">
        <a:solidFill>
          <a:schemeClr val="tx1"/>
        </a:solidFill>
        <a:latin typeface="Arial" charset="0"/>
        <a:ea typeface="ＭＳ Ｐゴシック" charset="-128"/>
        <a:cs typeface="+mn-cs"/>
      </a:defRPr>
    </a:lvl6pPr>
    <a:lvl7pPr marL="2743200" algn="l" defTabSz="914400" rtl="0" eaLnBrk="1" latinLnBrk="0" hangingPunct="1">
      <a:defRPr kern="1200" baseline="-25000">
        <a:solidFill>
          <a:schemeClr val="tx1"/>
        </a:solidFill>
        <a:latin typeface="Arial" charset="0"/>
        <a:ea typeface="ＭＳ Ｐゴシック" charset="-128"/>
        <a:cs typeface="+mn-cs"/>
      </a:defRPr>
    </a:lvl7pPr>
    <a:lvl8pPr marL="3200400" algn="l" defTabSz="914400" rtl="0" eaLnBrk="1" latinLnBrk="0" hangingPunct="1">
      <a:defRPr kern="1200" baseline="-25000">
        <a:solidFill>
          <a:schemeClr val="tx1"/>
        </a:solidFill>
        <a:latin typeface="Arial" charset="0"/>
        <a:ea typeface="ＭＳ Ｐゴシック" charset="-128"/>
        <a:cs typeface="+mn-cs"/>
      </a:defRPr>
    </a:lvl8pPr>
    <a:lvl9pPr marL="3657600" algn="l" defTabSz="914400" rtl="0" eaLnBrk="1" latinLnBrk="0" hangingPunct="1">
      <a:defRPr kern="1200" baseline="-250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CC99FF"/>
    <a:srgbClr val="FFFFFF"/>
    <a:srgbClr val="0C3B5D"/>
    <a:srgbClr val="01558B"/>
    <a:srgbClr val="131313"/>
    <a:srgbClr val="808080"/>
    <a:srgbClr val="0F5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7" autoAdjust="0"/>
    <p:restoredTop sz="73367" autoAdjust="0"/>
  </p:normalViewPr>
  <p:slideViewPr>
    <p:cSldViewPr>
      <p:cViewPr varScale="1">
        <p:scale>
          <a:sx n="100" d="100"/>
          <a:sy n="100" d="100"/>
        </p:scale>
        <p:origin x="-1464" y="-1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4DE84-F30A-45F4-BBEC-C4AE6F23A2F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866910B-4D4C-448B-9748-B76E40DF0DDF}">
      <dgm:prSet phldrT="[Text]"/>
      <dgm:spPr>
        <a:solidFill>
          <a:schemeClr val="accent3">
            <a:lumMod val="40000"/>
            <a:lumOff val="60000"/>
          </a:schemeClr>
        </a:solidFill>
      </dgm:spPr>
      <dgm:t>
        <a:bodyPr/>
        <a:lstStyle/>
        <a:p>
          <a:r>
            <a:rPr lang="en-US" b="1" dirty="0" smtClean="0"/>
            <a:t>Data Collection</a:t>
          </a:r>
          <a:endParaRPr lang="en-US" b="1" dirty="0"/>
        </a:p>
      </dgm:t>
    </dgm:pt>
    <dgm:pt modelId="{F209B53D-6C6A-4619-9E09-358191F605A7}" type="parTrans" cxnId="{55C51D26-A255-4F11-AD5F-CBC767C5E375}">
      <dgm:prSet/>
      <dgm:spPr/>
      <dgm:t>
        <a:bodyPr/>
        <a:lstStyle/>
        <a:p>
          <a:endParaRPr lang="en-US"/>
        </a:p>
      </dgm:t>
    </dgm:pt>
    <dgm:pt modelId="{D2846760-83D5-4E2D-88A8-C2E8EBDA1EB9}" type="sibTrans" cxnId="{55C51D26-A255-4F11-AD5F-CBC767C5E375}">
      <dgm:prSet/>
      <dgm:spPr/>
      <dgm:t>
        <a:bodyPr/>
        <a:lstStyle/>
        <a:p>
          <a:endParaRPr lang="en-US"/>
        </a:p>
      </dgm:t>
    </dgm:pt>
    <dgm:pt modelId="{55BEF816-7D3A-495A-B8AB-F2020F3D040A}">
      <dgm:prSet phldrT="[Text]"/>
      <dgm:spPr>
        <a:solidFill>
          <a:schemeClr val="accent3">
            <a:lumMod val="60000"/>
            <a:lumOff val="40000"/>
          </a:schemeClr>
        </a:solidFill>
      </dgm:spPr>
      <dgm:t>
        <a:bodyPr/>
        <a:lstStyle/>
        <a:p>
          <a:r>
            <a:rPr lang="en-US" b="1" dirty="0" smtClean="0"/>
            <a:t>Data Publish</a:t>
          </a:r>
          <a:endParaRPr lang="en-US" b="1" dirty="0"/>
        </a:p>
      </dgm:t>
    </dgm:pt>
    <dgm:pt modelId="{5C014D14-FA81-40F2-957C-CAD01928EE7E}" type="parTrans" cxnId="{FC58FA66-74D1-4E0D-83B2-08A15A5AAD17}">
      <dgm:prSet/>
      <dgm:spPr/>
      <dgm:t>
        <a:bodyPr/>
        <a:lstStyle/>
        <a:p>
          <a:endParaRPr lang="en-US"/>
        </a:p>
      </dgm:t>
    </dgm:pt>
    <dgm:pt modelId="{618974D9-8C52-46D2-A4E5-051F02DC8590}" type="sibTrans" cxnId="{FC58FA66-74D1-4E0D-83B2-08A15A5AAD17}">
      <dgm:prSet/>
      <dgm:spPr/>
      <dgm:t>
        <a:bodyPr/>
        <a:lstStyle/>
        <a:p>
          <a:endParaRPr lang="en-US"/>
        </a:p>
      </dgm:t>
    </dgm:pt>
    <dgm:pt modelId="{24F1D91A-74A8-43A7-A3A5-9E0209035341}">
      <dgm:prSet phldrT="[Text]"/>
      <dgm:spPr>
        <a:solidFill>
          <a:schemeClr val="accent3">
            <a:lumMod val="75000"/>
          </a:schemeClr>
        </a:solidFill>
      </dgm:spPr>
      <dgm:t>
        <a:bodyPr/>
        <a:lstStyle/>
        <a:p>
          <a:r>
            <a:rPr lang="en-US" b="1" dirty="0" smtClean="0"/>
            <a:t>Data Validation</a:t>
          </a:r>
          <a:endParaRPr lang="en-US" b="1" dirty="0"/>
        </a:p>
      </dgm:t>
    </dgm:pt>
    <dgm:pt modelId="{28B68FF0-E4CF-47BD-9B5D-8AB9C58F1FEC}" type="parTrans" cxnId="{401CA816-3406-4D0D-A72E-06A2D845E80B}">
      <dgm:prSet/>
      <dgm:spPr/>
      <dgm:t>
        <a:bodyPr/>
        <a:lstStyle/>
        <a:p>
          <a:endParaRPr lang="en-US"/>
        </a:p>
      </dgm:t>
    </dgm:pt>
    <dgm:pt modelId="{C0B4B568-437D-4F3B-8898-6A46FD01F91F}" type="sibTrans" cxnId="{401CA816-3406-4D0D-A72E-06A2D845E80B}">
      <dgm:prSet/>
      <dgm:spPr/>
      <dgm:t>
        <a:bodyPr/>
        <a:lstStyle/>
        <a:p>
          <a:endParaRPr lang="en-US"/>
        </a:p>
      </dgm:t>
    </dgm:pt>
    <dgm:pt modelId="{3D988AAB-B426-4412-B0FE-E0CA2EC31256}">
      <dgm:prSet phldrT="[Text]"/>
      <dgm:spPr>
        <a:solidFill>
          <a:schemeClr val="accent3">
            <a:lumMod val="20000"/>
            <a:lumOff val="80000"/>
          </a:schemeClr>
        </a:solidFill>
      </dgm:spPr>
      <dgm:t>
        <a:bodyPr/>
        <a:lstStyle/>
        <a:p>
          <a:r>
            <a:rPr lang="en-US" b="1" baseline="0" dirty="0" smtClean="0"/>
            <a:t>Data Call</a:t>
          </a:r>
          <a:endParaRPr lang="en-US" b="1" dirty="0"/>
        </a:p>
      </dgm:t>
    </dgm:pt>
    <dgm:pt modelId="{8768F36A-2BB0-4CD8-8610-6C5BFD5D4153}" type="parTrans" cxnId="{B821FCC9-BF62-4C9E-B9DE-C60AA63F1696}">
      <dgm:prSet/>
      <dgm:spPr/>
      <dgm:t>
        <a:bodyPr/>
        <a:lstStyle/>
        <a:p>
          <a:endParaRPr lang="en-US"/>
        </a:p>
      </dgm:t>
    </dgm:pt>
    <dgm:pt modelId="{B8CF17A7-F125-430D-B3EB-AC4F8E265C7C}" type="sibTrans" cxnId="{B821FCC9-BF62-4C9E-B9DE-C60AA63F1696}">
      <dgm:prSet/>
      <dgm:spPr/>
      <dgm:t>
        <a:bodyPr/>
        <a:lstStyle/>
        <a:p>
          <a:endParaRPr lang="en-US"/>
        </a:p>
      </dgm:t>
    </dgm:pt>
    <dgm:pt modelId="{F17C7151-3210-425F-B8A4-F0CAC3E9D72A}">
      <dgm:prSet phldrT="[Text]"/>
      <dgm:spPr>
        <a:solidFill>
          <a:schemeClr val="accent3">
            <a:lumMod val="50000"/>
          </a:schemeClr>
        </a:solidFill>
      </dgm:spPr>
      <dgm:t>
        <a:bodyPr/>
        <a:lstStyle/>
        <a:p>
          <a:r>
            <a:rPr lang="en-US" b="1" dirty="0" smtClean="0">
              <a:solidFill>
                <a:srgbClr val="FFFF00"/>
              </a:solidFill>
            </a:rPr>
            <a:t>Incentive!</a:t>
          </a:r>
          <a:endParaRPr lang="en-US" b="1" dirty="0">
            <a:solidFill>
              <a:srgbClr val="FFFF00"/>
            </a:solidFill>
          </a:endParaRPr>
        </a:p>
      </dgm:t>
    </dgm:pt>
    <dgm:pt modelId="{CC2C2A0C-9FAD-456D-AA28-E5CD8A9DA611}" type="parTrans" cxnId="{AB45527E-9A9E-4C25-84B0-DC5C73E242EE}">
      <dgm:prSet/>
      <dgm:spPr/>
      <dgm:t>
        <a:bodyPr/>
        <a:lstStyle/>
        <a:p>
          <a:endParaRPr lang="en-US"/>
        </a:p>
      </dgm:t>
    </dgm:pt>
    <dgm:pt modelId="{9DF47099-22CA-48EC-B5AC-7EFA4CC9D6AD}" type="sibTrans" cxnId="{AB45527E-9A9E-4C25-84B0-DC5C73E242EE}">
      <dgm:prSet/>
      <dgm:spPr/>
      <dgm:t>
        <a:bodyPr/>
        <a:lstStyle/>
        <a:p>
          <a:endParaRPr lang="en-US"/>
        </a:p>
      </dgm:t>
    </dgm:pt>
    <dgm:pt modelId="{3BE98D52-2A8A-4036-BA9E-850A9BF5A4C0}" type="pres">
      <dgm:prSet presAssocID="{6A04DE84-F30A-45F4-BBEC-C4AE6F23A2F9}" presName="cycle" presStyleCnt="0">
        <dgm:presLayoutVars>
          <dgm:dir/>
          <dgm:resizeHandles val="exact"/>
        </dgm:presLayoutVars>
      </dgm:prSet>
      <dgm:spPr/>
      <dgm:t>
        <a:bodyPr/>
        <a:lstStyle/>
        <a:p>
          <a:endParaRPr lang="en-US"/>
        </a:p>
      </dgm:t>
    </dgm:pt>
    <dgm:pt modelId="{B6D63575-78F7-4FC6-B810-B695B5FBA22C}" type="pres">
      <dgm:prSet presAssocID="{9866910B-4D4C-448B-9748-B76E40DF0DDF}" presName="dummy" presStyleCnt="0"/>
      <dgm:spPr/>
    </dgm:pt>
    <dgm:pt modelId="{7F7C9F34-1FE7-4826-847C-C9A413C9739C}" type="pres">
      <dgm:prSet presAssocID="{9866910B-4D4C-448B-9748-B76E40DF0DDF}" presName="node" presStyleLbl="revTx" presStyleIdx="0" presStyleCnt="5">
        <dgm:presLayoutVars>
          <dgm:bulletEnabled val="1"/>
        </dgm:presLayoutVars>
      </dgm:prSet>
      <dgm:spPr/>
      <dgm:t>
        <a:bodyPr/>
        <a:lstStyle/>
        <a:p>
          <a:endParaRPr lang="en-US"/>
        </a:p>
      </dgm:t>
    </dgm:pt>
    <dgm:pt modelId="{70CD4B29-A41D-4329-9F76-7F2586A2D0F9}" type="pres">
      <dgm:prSet presAssocID="{D2846760-83D5-4E2D-88A8-C2E8EBDA1EB9}" presName="sibTrans" presStyleLbl="node1" presStyleIdx="0" presStyleCnt="5"/>
      <dgm:spPr/>
      <dgm:t>
        <a:bodyPr/>
        <a:lstStyle/>
        <a:p>
          <a:endParaRPr lang="en-US"/>
        </a:p>
      </dgm:t>
    </dgm:pt>
    <dgm:pt modelId="{6E440811-5D94-40AA-806E-0C5B53CA81D0}" type="pres">
      <dgm:prSet presAssocID="{55BEF816-7D3A-495A-B8AB-F2020F3D040A}" presName="dummy" presStyleCnt="0"/>
      <dgm:spPr/>
    </dgm:pt>
    <dgm:pt modelId="{1E6C10C0-AE88-4D71-A7E5-1AF93484C965}" type="pres">
      <dgm:prSet presAssocID="{55BEF816-7D3A-495A-B8AB-F2020F3D040A}" presName="node" presStyleLbl="revTx" presStyleIdx="1" presStyleCnt="5">
        <dgm:presLayoutVars>
          <dgm:bulletEnabled val="1"/>
        </dgm:presLayoutVars>
      </dgm:prSet>
      <dgm:spPr/>
      <dgm:t>
        <a:bodyPr/>
        <a:lstStyle/>
        <a:p>
          <a:endParaRPr lang="en-US"/>
        </a:p>
      </dgm:t>
    </dgm:pt>
    <dgm:pt modelId="{5AC13D4A-BBA6-4872-B539-04FA3B2135EE}" type="pres">
      <dgm:prSet presAssocID="{618974D9-8C52-46D2-A4E5-051F02DC8590}" presName="sibTrans" presStyleLbl="node1" presStyleIdx="1" presStyleCnt="5"/>
      <dgm:spPr/>
      <dgm:t>
        <a:bodyPr/>
        <a:lstStyle/>
        <a:p>
          <a:endParaRPr lang="en-US"/>
        </a:p>
      </dgm:t>
    </dgm:pt>
    <dgm:pt modelId="{1E9E817D-8792-4EF6-BE0C-B0B44584E361}" type="pres">
      <dgm:prSet presAssocID="{24F1D91A-74A8-43A7-A3A5-9E0209035341}" presName="dummy" presStyleCnt="0"/>
      <dgm:spPr/>
    </dgm:pt>
    <dgm:pt modelId="{20CD2657-BA6C-4AFE-8762-0EC15D5D3190}" type="pres">
      <dgm:prSet presAssocID="{24F1D91A-74A8-43A7-A3A5-9E0209035341}" presName="node" presStyleLbl="revTx" presStyleIdx="2" presStyleCnt="5">
        <dgm:presLayoutVars>
          <dgm:bulletEnabled val="1"/>
        </dgm:presLayoutVars>
      </dgm:prSet>
      <dgm:spPr/>
      <dgm:t>
        <a:bodyPr/>
        <a:lstStyle/>
        <a:p>
          <a:endParaRPr lang="en-US"/>
        </a:p>
      </dgm:t>
    </dgm:pt>
    <dgm:pt modelId="{1EE45E10-17CE-4906-A2C9-04749C81908F}" type="pres">
      <dgm:prSet presAssocID="{C0B4B568-437D-4F3B-8898-6A46FD01F91F}" presName="sibTrans" presStyleLbl="node1" presStyleIdx="2" presStyleCnt="5"/>
      <dgm:spPr/>
      <dgm:t>
        <a:bodyPr/>
        <a:lstStyle/>
        <a:p>
          <a:endParaRPr lang="en-US"/>
        </a:p>
      </dgm:t>
    </dgm:pt>
    <dgm:pt modelId="{D0D4E835-FE4F-4F9F-AEDE-F5735EF52D2B}" type="pres">
      <dgm:prSet presAssocID="{F17C7151-3210-425F-B8A4-F0CAC3E9D72A}" presName="dummy" presStyleCnt="0"/>
      <dgm:spPr/>
    </dgm:pt>
    <dgm:pt modelId="{7DC86DAD-B3A2-42D0-AF4E-2705F0A1EC3C}" type="pres">
      <dgm:prSet presAssocID="{F17C7151-3210-425F-B8A4-F0CAC3E9D72A}" presName="node" presStyleLbl="revTx" presStyleIdx="3" presStyleCnt="5">
        <dgm:presLayoutVars>
          <dgm:bulletEnabled val="1"/>
        </dgm:presLayoutVars>
      </dgm:prSet>
      <dgm:spPr/>
      <dgm:t>
        <a:bodyPr/>
        <a:lstStyle/>
        <a:p>
          <a:endParaRPr lang="en-US"/>
        </a:p>
      </dgm:t>
    </dgm:pt>
    <dgm:pt modelId="{0834BA45-F83C-41F2-A895-2DCFE3E945D3}" type="pres">
      <dgm:prSet presAssocID="{9DF47099-22CA-48EC-B5AC-7EFA4CC9D6AD}" presName="sibTrans" presStyleLbl="node1" presStyleIdx="3" presStyleCnt="5"/>
      <dgm:spPr/>
      <dgm:t>
        <a:bodyPr/>
        <a:lstStyle/>
        <a:p>
          <a:endParaRPr lang="en-US"/>
        </a:p>
      </dgm:t>
    </dgm:pt>
    <dgm:pt modelId="{CEF13FFF-986E-4D4C-9CA5-B2EB24FA39AA}" type="pres">
      <dgm:prSet presAssocID="{3D988AAB-B426-4412-B0FE-E0CA2EC31256}" presName="dummy" presStyleCnt="0"/>
      <dgm:spPr/>
    </dgm:pt>
    <dgm:pt modelId="{6A00E335-DF2B-4815-AA8C-E2373A060502}" type="pres">
      <dgm:prSet presAssocID="{3D988AAB-B426-4412-B0FE-E0CA2EC31256}" presName="node" presStyleLbl="revTx" presStyleIdx="4" presStyleCnt="5">
        <dgm:presLayoutVars>
          <dgm:bulletEnabled val="1"/>
        </dgm:presLayoutVars>
      </dgm:prSet>
      <dgm:spPr/>
      <dgm:t>
        <a:bodyPr/>
        <a:lstStyle/>
        <a:p>
          <a:endParaRPr lang="en-US"/>
        </a:p>
      </dgm:t>
    </dgm:pt>
    <dgm:pt modelId="{DDE9A6E4-38C3-4AE9-A221-CFD40342ACCE}" type="pres">
      <dgm:prSet presAssocID="{B8CF17A7-F125-430D-B3EB-AC4F8E265C7C}" presName="sibTrans" presStyleLbl="node1" presStyleIdx="4" presStyleCnt="5"/>
      <dgm:spPr/>
      <dgm:t>
        <a:bodyPr/>
        <a:lstStyle/>
        <a:p>
          <a:endParaRPr lang="en-US"/>
        </a:p>
      </dgm:t>
    </dgm:pt>
  </dgm:ptLst>
  <dgm:cxnLst>
    <dgm:cxn modelId="{FC58FA66-74D1-4E0D-83B2-08A15A5AAD17}" srcId="{6A04DE84-F30A-45F4-BBEC-C4AE6F23A2F9}" destId="{55BEF816-7D3A-495A-B8AB-F2020F3D040A}" srcOrd="1" destOrd="0" parTransId="{5C014D14-FA81-40F2-957C-CAD01928EE7E}" sibTransId="{618974D9-8C52-46D2-A4E5-051F02DC8590}"/>
    <dgm:cxn modelId="{55C51D26-A255-4F11-AD5F-CBC767C5E375}" srcId="{6A04DE84-F30A-45F4-BBEC-C4AE6F23A2F9}" destId="{9866910B-4D4C-448B-9748-B76E40DF0DDF}" srcOrd="0" destOrd="0" parTransId="{F209B53D-6C6A-4619-9E09-358191F605A7}" sibTransId="{D2846760-83D5-4E2D-88A8-C2E8EBDA1EB9}"/>
    <dgm:cxn modelId="{C6C3CA8B-E21B-43D2-9028-027B265A3C85}" type="presOf" srcId="{55BEF816-7D3A-495A-B8AB-F2020F3D040A}" destId="{1E6C10C0-AE88-4D71-A7E5-1AF93484C965}" srcOrd="0" destOrd="0" presId="urn:microsoft.com/office/officeart/2005/8/layout/cycle1"/>
    <dgm:cxn modelId="{E76673AF-3887-4F25-8E7A-E7C9FB952239}" type="presOf" srcId="{9DF47099-22CA-48EC-B5AC-7EFA4CC9D6AD}" destId="{0834BA45-F83C-41F2-A895-2DCFE3E945D3}" srcOrd="0" destOrd="0" presId="urn:microsoft.com/office/officeart/2005/8/layout/cycle1"/>
    <dgm:cxn modelId="{878C19EF-43C5-4434-A519-6C1E29513548}" type="presOf" srcId="{24F1D91A-74A8-43A7-A3A5-9E0209035341}" destId="{20CD2657-BA6C-4AFE-8762-0EC15D5D3190}" srcOrd="0" destOrd="0" presId="urn:microsoft.com/office/officeart/2005/8/layout/cycle1"/>
    <dgm:cxn modelId="{C04E46AE-4B23-4C2A-839C-402793BBD2F4}" type="presOf" srcId="{618974D9-8C52-46D2-A4E5-051F02DC8590}" destId="{5AC13D4A-BBA6-4872-B539-04FA3B2135EE}" srcOrd="0" destOrd="0" presId="urn:microsoft.com/office/officeart/2005/8/layout/cycle1"/>
    <dgm:cxn modelId="{793EEA7F-411D-48A2-BE4E-CF89A66F9D2E}" type="presOf" srcId="{6A04DE84-F30A-45F4-BBEC-C4AE6F23A2F9}" destId="{3BE98D52-2A8A-4036-BA9E-850A9BF5A4C0}" srcOrd="0" destOrd="0" presId="urn:microsoft.com/office/officeart/2005/8/layout/cycle1"/>
    <dgm:cxn modelId="{401CA816-3406-4D0D-A72E-06A2D845E80B}" srcId="{6A04DE84-F30A-45F4-BBEC-C4AE6F23A2F9}" destId="{24F1D91A-74A8-43A7-A3A5-9E0209035341}" srcOrd="2" destOrd="0" parTransId="{28B68FF0-E4CF-47BD-9B5D-8AB9C58F1FEC}" sibTransId="{C0B4B568-437D-4F3B-8898-6A46FD01F91F}"/>
    <dgm:cxn modelId="{7218EC0F-F32A-4600-AE31-C47473F401C7}" type="presOf" srcId="{F17C7151-3210-425F-B8A4-F0CAC3E9D72A}" destId="{7DC86DAD-B3A2-42D0-AF4E-2705F0A1EC3C}" srcOrd="0" destOrd="0" presId="urn:microsoft.com/office/officeart/2005/8/layout/cycle1"/>
    <dgm:cxn modelId="{23C377B9-BB8C-41F4-83B2-AA95D91A2B6B}" type="presOf" srcId="{C0B4B568-437D-4F3B-8898-6A46FD01F91F}" destId="{1EE45E10-17CE-4906-A2C9-04749C81908F}" srcOrd="0" destOrd="0" presId="urn:microsoft.com/office/officeart/2005/8/layout/cycle1"/>
    <dgm:cxn modelId="{A3BC1D79-F0F7-4792-BD9C-F290A331D526}" type="presOf" srcId="{B8CF17A7-F125-430D-B3EB-AC4F8E265C7C}" destId="{DDE9A6E4-38C3-4AE9-A221-CFD40342ACCE}" srcOrd="0" destOrd="0" presId="urn:microsoft.com/office/officeart/2005/8/layout/cycle1"/>
    <dgm:cxn modelId="{3A0E2DB6-B671-4518-BD19-EBC856405E72}" type="presOf" srcId="{D2846760-83D5-4E2D-88A8-C2E8EBDA1EB9}" destId="{70CD4B29-A41D-4329-9F76-7F2586A2D0F9}" srcOrd="0" destOrd="0" presId="urn:microsoft.com/office/officeart/2005/8/layout/cycle1"/>
    <dgm:cxn modelId="{10244037-6C49-4E79-A673-FACF20F49862}" type="presOf" srcId="{9866910B-4D4C-448B-9748-B76E40DF0DDF}" destId="{7F7C9F34-1FE7-4826-847C-C9A413C9739C}" srcOrd="0" destOrd="0" presId="urn:microsoft.com/office/officeart/2005/8/layout/cycle1"/>
    <dgm:cxn modelId="{AB45527E-9A9E-4C25-84B0-DC5C73E242EE}" srcId="{6A04DE84-F30A-45F4-BBEC-C4AE6F23A2F9}" destId="{F17C7151-3210-425F-B8A4-F0CAC3E9D72A}" srcOrd="3" destOrd="0" parTransId="{CC2C2A0C-9FAD-456D-AA28-E5CD8A9DA611}" sibTransId="{9DF47099-22CA-48EC-B5AC-7EFA4CC9D6AD}"/>
    <dgm:cxn modelId="{B821FCC9-BF62-4C9E-B9DE-C60AA63F1696}" srcId="{6A04DE84-F30A-45F4-BBEC-C4AE6F23A2F9}" destId="{3D988AAB-B426-4412-B0FE-E0CA2EC31256}" srcOrd="4" destOrd="0" parTransId="{8768F36A-2BB0-4CD8-8610-6C5BFD5D4153}" sibTransId="{B8CF17A7-F125-430D-B3EB-AC4F8E265C7C}"/>
    <dgm:cxn modelId="{0264F361-503E-41CE-BAD7-90A77856ED64}" type="presOf" srcId="{3D988AAB-B426-4412-B0FE-E0CA2EC31256}" destId="{6A00E335-DF2B-4815-AA8C-E2373A060502}" srcOrd="0" destOrd="0" presId="urn:microsoft.com/office/officeart/2005/8/layout/cycle1"/>
    <dgm:cxn modelId="{77B8C74A-BB3B-4C19-84E6-84B2E025637F}" type="presParOf" srcId="{3BE98D52-2A8A-4036-BA9E-850A9BF5A4C0}" destId="{B6D63575-78F7-4FC6-B810-B695B5FBA22C}" srcOrd="0" destOrd="0" presId="urn:microsoft.com/office/officeart/2005/8/layout/cycle1"/>
    <dgm:cxn modelId="{84A6F1EF-500F-4546-A14F-675490948E9C}" type="presParOf" srcId="{3BE98D52-2A8A-4036-BA9E-850A9BF5A4C0}" destId="{7F7C9F34-1FE7-4826-847C-C9A413C9739C}" srcOrd="1" destOrd="0" presId="urn:microsoft.com/office/officeart/2005/8/layout/cycle1"/>
    <dgm:cxn modelId="{C7F2E52A-C7CE-4B33-8C88-11F847B6245A}" type="presParOf" srcId="{3BE98D52-2A8A-4036-BA9E-850A9BF5A4C0}" destId="{70CD4B29-A41D-4329-9F76-7F2586A2D0F9}" srcOrd="2" destOrd="0" presId="urn:microsoft.com/office/officeart/2005/8/layout/cycle1"/>
    <dgm:cxn modelId="{26A0BDD7-CD6D-4906-B9ED-2C36B8B4586F}" type="presParOf" srcId="{3BE98D52-2A8A-4036-BA9E-850A9BF5A4C0}" destId="{6E440811-5D94-40AA-806E-0C5B53CA81D0}" srcOrd="3" destOrd="0" presId="urn:microsoft.com/office/officeart/2005/8/layout/cycle1"/>
    <dgm:cxn modelId="{193939C1-A80C-4CF6-8D05-80D85759A06A}" type="presParOf" srcId="{3BE98D52-2A8A-4036-BA9E-850A9BF5A4C0}" destId="{1E6C10C0-AE88-4D71-A7E5-1AF93484C965}" srcOrd="4" destOrd="0" presId="urn:microsoft.com/office/officeart/2005/8/layout/cycle1"/>
    <dgm:cxn modelId="{7946FF0F-7DC0-4DBF-BC91-0CDA99208DAA}" type="presParOf" srcId="{3BE98D52-2A8A-4036-BA9E-850A9BF5A4C0}" destId="{5AC13D4A-BBA6-4872-B539-04FA3B2135EE}" srcOrd="5" destOrd="0" presId="urn:microsoft.com/office/officeart/2005/8/layout/cycle1"/>
    <dgm:cxn modelId="{E64ADD5C-C231-4D54-BB37-2CDADA2F6D8F}" type="presParOf" srcId="{3BE98D52-2A8A-4036-BA9E-850A9BF5A4C0}" destId="{1E9E817D-8792-4EF6-BE0C-B0B44584E361}" srcOrd="6" destOrd="0" presId="urn:microsoft.com/office/officeart/2005/8/layout/cycle1"/>
    <dgm:cxn modelId="{2EE4A07F-9672-42A6-9F01-6881A56A5A3B}" type="presParOf" srcId="{3BE98D52-2A8A-4036-BA9E-850A9BF5A4C0}" destId="{20CD2657-BA6C-4AFE-8762-0EC15D5D3190}" srcOrd="7" destOrd="0" presId="urn:microsoft.com/office/officeart/2005/8/layout/cycle1"/>
    <dgm:cxn modelId="{9915098C-CBB5-47B8-B214-F17424034E09}" type="presParOf" srcId="{3BE98D52-2A8A-4036-BA9E-850A9BF5A4C0}" destId="{1EE45E10-17CE-4906-A2C9-04749C81908F}" srcOrd="8" destOrd="0" presId="urn:microsoft.com/office/officeart/2005/8/layout/cycle1"/>
    <dgm:cxn modelId="{D706A88E-6185-4895-B095-BB72FC9EB670}" type="presParOf" srcId="{3BE98D52-2A8A-4036-BA9E-850A9BF5A4C0}" destId="{D0D4E835-FE4F-4F9F-AEDE-F5735EF52D2B}" srcOrd="9" destOrd="0" presId="urn:microsoft.com/office/officeart/2005/8/layout/cycle1"/>
    <dgm:cxn modelId="{11E898F4-3F4D-46EF-BA34-107A646F059B}" type="presParOf" srcId="{3BE98D52-2A8A-4036-BA9E-850A9BF5A4C0}" destId="{7DC86DAD-B3A2-42D0-AF4E-2705F0A1EC3C}" srcOrd="10" destOrd="0" presId="urn:microsoft.com/office/officeart/2005/8/layout/cycle1"/>
    <dgm:cxn modelId="{8F9E8442-3508-47FC-A6F3-7B8F26A20D13}" type="presParOf" srcId="{3BE98D52-2A8A-4036-BA9E-850A9BF5A4C0}" destId="{0834BA45-F83C-41F2-A895-2DCFE3E945D3}" srcOrd="11" destOrd="0" presId="urn:microsoft.com/office/officeart/2005/8/layout/cycle1"/>
    <dgm:cxn modelId="{789529CE-29F8-4214-934E-4F13187F9240}" type="presParOf" srcId="{3BE98D52-2A8A-4036-BA9E-850A9BF5A4C0}" destId="{CEF13FFF-986E-4D4C-9CA5-B2EB24FA39AA}" srcOrd="12" destOrd="0" presId="urn:microsoft.com/office/officeart/2005/8/layout/cycle1"/>
    <dgm:cxn modelId="{288116E5-A6F1-4048-9598-83AC7A42841D}" type="presParOf" srcId="{3BE98D52-2A8A-4036-BA9E-850A9BF5A4C0}" destId="{6A00E335-DF2B-4815-AA8C-E2373A060502}" srcOrd="13" destOrd="0" presId="urn:microsoft.com/office/officeart/2005/8/layout/cycle1"/>
    <dgm:cxn modelId="{F33EABC7-B22C-4B7A-8403-E2C52FE899AA}" type="presParOf" srcId="{3BE98D52-2A8A-4036-BA9E-850A9BF5A4C0}" destId="{DDE9A6E4-38C3-4AE9-A221-CFD40342ACCE}"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C9F34-1FE7-4826-847C-C9A413C9739C}">
      <dsp:nvSpPr>
        <dsp:cNvPr id="0" name=""/>
        <dsp:cNvSpPr/>
      </dsp:nvSpPr>
      <dsp:spPr>
        <a:xfrm>
          <a:off x="2632913" y="21904"/>
          <a:ext cx="750720" cy="75072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Data Collection</a:t>
          </a:r>
          <a:endParaRPr lang="en-US" sz="1300" b="1" kern="1200" dirty="0"/>
        </a:p>
      </dsp:txBody>
      <dsp:txXfrm>
        <a:off x="2632913" y="21904"/>
        <a:ext cx="750720" cy="750720"/>
      </dsp:txXfrm>
    </dsp:sp>
    <dsp:sp modelId="{70CD4B29-A41D-4329-9F76-7F2586A2D0F9}">
      <dsp:nvSpPr>
        <dsp:cNvPr id="0" name=""/>
        <dsp:cNvSpPr/>
      </dsp:nvSpPr>
      <dsp:spPr>
        <a:xfrm>
          <a:off x="867194" y="215"/>
          <a:ext cx="2814355" cy="2814355"/>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C10C0-AE88-4D71-A7E5-1AF93484C965}">
      <dsp:nvSpPr>
        <dsp:cNvPr id="0" name=""/>
        <dsp:cNvSpPr/>
      </dsp:nvSpPr>
      <dsp:spPr>
        <a:xfrm>
          <a:off x="3086489" y="1417868"/>
          <a:ext cx="750720" cy="75072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Data Publish</a:t>
          </a:r>
          <a:endParaRPr lang="en-US" sz="1300" b="1" kern="1200" dirty="0"/>
        </a:p>
      </dsp:txBody>
      <dsp:txXfrm>
        <a:off x="3086489" y="1417868"/>
        <a:ext cx="750720" cy="750720"/>
      </dsp:txXfrm>
    </dsp:sp>
    <dsp:sp modelId="{5AC13D4A-BBA6-4872-B539-04FA3B2135EE}">
      <dsp:nvSpPr>
        <dsp:cNvPr id="0" name=""/>
        <dsp:cNvSpPr/>
      </dsp:nvSpPr>
      <dsp:spPr>
        <a:xfrm>
          <a:off x="867194" y="215"/>
          <a:ext cx="2814355" cy="2814355"/>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D2657-BA6C-4AFE-8762-0EC15D5D3190}">
      <dsp:nvSpPr>
        <dsp:cNvPr id="0" name=""/>
        <dsp:cNvSpPr/>
      </dsp:nvSpPr>
      <dsp:spPr>
        <a:xfrm>
          <a:off x="1899011" y="2280621"/>
          <a:ext cx="750720" cy="750720"/>
        </a:xfrm>
        <a:prstGeom prst="rect">
          <a:avLst/>
        </a:prstGeom>
        <a:solidFill>
          <a:schemeClr val="accent3">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Data Validation</a:t>
          </a:r>
          <a:endParaRPr lang="en-US" sz="1300" b="1" kern="1200" dirty="0"/>
        </a:p>
      </dsp:txBody>
      <dsp:txXfrm>
        <a:off x="1899011" y="2280621"/>
        <a:ext cx="750720" cy="750720"/>
      </dsp:txXfrm>
    </dsp:sp>
    <dsp:sp modelId="{1EE45E10-17CE-4906-A2C9-04749C81908F}">
      <dsp:nvSpPr>
        <dsp:cNvPr id="0" name=""/>
        <dsp:cNvSpPr/>
      </dsp:nvSpPr>
      <dsp:spPr>
        <a:xfrm>
          <a:off x="867194" y="215"/>
          <a:ext cx="2814355" cy="2814355"/>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86DAD-B3A2-42D0-AF4E-2705F0A1EC3C}">
      <dsp:nvSpPr>
        <dsp:cNvPr id="0" name=""/>
        <dsp:cNvSpPr/>
      </dsp:nvSpPr>
      <dsp:spPr>
        <a:xfrm>
          <a:off x="711534" y="1417868"/>
          <a:ext cx="750720" cy="750720"/>
        </a:xfrm>
        <a:prstGeom prst="rect">
          <a:avLst/>
        </a:prstGeom>
        <a:solidFill>
          <a:schemeClr val="accent3">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FFFF00"/>
              </a:solidFill>
            </a:rPr>
            <a:t>Incentive!</a:t>
          </a:r>
          <a:endParaRPr lang="en-US" sz="1300" b="1" kern="1200" dirty="0">
            <a:solidFill>
              <a:srgbClr val="FFFF00"/>
            </a:solidFill>
          </a:endParaRPr>
        </a:p>
      </dsp:txBody>
      <dsp:txXfrm>
        <a:off x="711534" y="1417868"/>
        <a:ext cx="750720" cy="750720"/>
      </dsp:txXfrm>
    </dsp:sp>
    <dsp:sp modelId="{0834BA45-F83C-41F2-A895-2DCFE3E945D3}">
      <dsp:nvSpPr>
        <dsp:cNvPr id="0" name=""/>
        <dsp:cNvSpPr/>
      </dsp:nvSpPr>
      <dsp:spPr>
        <a:xfrm>
          <a:off x="867194" y="215"/>
          <a:ext cx="2814355" cy="2814355"/>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0E335-DF2B-4815-AA8C-E2373A060502}">
      <dsp:nvSpPr>
        <dsp:cNvPr id="0" name=""/>
        <dsp:cNvSpPr/>
      </dsp:nvSpPr>
      <dsp:spPr>
        <a:xfrm>
          <a:off x="1165110" y="21904"/>
          <a:ext cx="750720" cy="750720"/>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baseline="0" dirty="0" smtClean="0"/>
            <a:t>Data Call</a:t>
          </a:r>
          <a:endParaRPr lang="en-US" sz="1300" b="1" kern="1200" dirty="0"/>
        </a:p>
      </dsp:txBody>
      <dsp:txXfrm>
        <a:off x="1165110" y="21904"/>
        <a:ext cx="750720" cy="750720"/>
      </dsp:txXfrm>
    </dsp:sp>
    <dsp:sp modelId="{DDE9A6E4-38C3-4AE9-A221-CFD40342ACCE}">
      <dsp:nvSpPr>
        <dsp:cNvPr id="0" name=""/>
        <dsp:cNvSpPr/>
      </dsp:nvSpPr>
      <dsp:spPr>
        <a:xfrm>
          <a:off x="867194" y="215"/>
          <a:ext cx="2814355" cy="2814355"/>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000" baseline="0">
                <a:solidFill>
                  <a:srgbClr val="A6A6A6"/>
                </a:solidFill>
                <a:latin typeface="Tahoma" charset="0"/>
              </a:defRPr>
            </a:lvl1pPr>
          </a:lstStyle>
          <a:p>
            <a:fld id="{C7E6D75B-55F6-4184-8231-C350D1A526EA}" type="datetime1">
              <a:rPr lang="en-US"/>
              <a:pPr/>
              <a:t>9/5/16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000" baseline="0">
                <a:solidFill>
                  <a:srgbClr val="A6A6A6"/>
                </a:solidFill>
                <a:latin typeface="Tahoma"/>
                <a:cs typeface="ＭＳ Ｐゴシック" charset="-128"/>
              </a:defRPr>
            </a:lvl1pPr>
          </a:lstStyle>
          <a:p>
            <a:pPr>
              <a:defRPr/>
            </a:pPr>
            <a:r>
              <a:rPr lang="en-US"/>
              <a:t>Distribution Statement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000" baseline="0">
                <a:solidFill>
                  <a:srgbClr val="A6A6A6"/>
                </a:solidFill>
                <a:latin typeface="Tahoma"/>
                <a:cs typeface="ＭＳ Ｐゴシック" charset="-128"/>
              </a:defRPr>
            </a:lvl1pPr>
          </a:lstStyle>
          <a:p>
            <a:pPr>
              <a:defRPr/>
            </a:pPr>
            <a:endParaRPr lang="en-US"/>
          </a:p>
        </p:txBody>
      </p:sp>
      <p:pic>
        <p:nvPicPr>
          <p:cNvPr id="54277" name="Picture 8" descr="0827_DARPA_Vector_JS1_CMYK_CORRECTED_NL"/>
          <p:cNvPicPr>
            <a:picLocks noChangeAspect="1" noChangeArrowheads="1"/>
          </p:cNvPicPr>
          <p:nvPr/>
        </p:nvPicPr>
        <p:blipFill>
          <a:blip r:embed="rId2" cstate="print"/>
          <a:srcRect/>
          <a:stretch>
            <a:fillRect/>
          </a:stretch>
        </p:blipFill>
        <p:spPr bwMode="auto">
          <a:xfrm>
            <a:off x="381000" y="152400"/>
            <a:ext cx="838200" cy="468313"/>
          </a:xfrm>
          <a:prstGeom prst="rect">
            <a:avLst/>
          </a:prstGeom>
          <a:noFill/>
          <a:ln w="9525">
            <a:noFill/>
            <a:miter lim="800000"/>
            <a:headEnd/>
            <a:tailEnd/>
          </a:ln>
        </p:spPr>
      </p:pic>
    </p:spTree>
    <p:extLst>
      <p:ext uri="{BB962C8B-B14F-4D97-AF65-F5344CB8AC3E}">
        <p14:creationId xmlns:p14="http://schemas.microsoft.com/office/powerpoint/2010/main" val="12890525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000" baseline="0">
                <a:solidFill>
                  <a:srgbClr val="A6A6A6"/>
                </a:solidFill>
                <a:latin typeface="Tahoma" charset="0"/>
              </a:defRPr>
            </a:lvl1pPr>
          </a:lstStyle>
          <a:p>
            <a:fld id="{8780F728-3389-4BC7-8745-DB83DA03B619}" type="datetime1">
              <a:rPr lang="en-US"/>
              <a:pPr/>
              <a:t>9/5/16</a:t>
            </a:fld>
            <a:endParaRPr lang="en-US"/>
          </a:p>
        </p:txBody>
      </p:sp>
      <p:sp>
        <p:nvSpPr>
          <p:cNvPr id="4" name="Slide Image Placeholder 3"/>
          <p:cNvSpPr>
            <a:spLocks noGrp="1" noRot="1" noChangeAspect="1"/>
          </p:cNvSpPr>
          <p:nvPr>
            <p:ph type="sldImg" idx="2"/>
          </p:nvPr>
        </p:nvSpPr>
        <p:spPr>
          <a:xfrm>
            <a:off x="1143000" y="930275"/>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579938"/>
            <a:ext cx="5486400" cy="38830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000" baseline="0">
                <a:solidFill>
                  <a:srgbClr val="A6A6A6"/>
                </a:solidFill>
                <a:latin typeface="Tahoma"/>
                <a:ea typeface="ＭＳ Ｐゴシック" pitchFamily="-32" charset="-128"/>
                <a:cs typeface="+mn-cs"/>
              </a:defRPr>
            </a:lvl1pPr>
          </a:lstStyle>
          <a:p>
            <a:pPr>
              <a:defRPr/>
            </a:pPr>
            <a:r>
              <a:rPr lang="en-US"/>
              <a:t>Distribution Statement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baseline="0">
                <a:solidFill>
                  <a:srgbClr val="A6A6A6"/>
                </a:solidFill>
                <a:latin typeface="Tahoma" charset="0"/>
              </a:defRPr>
            </a:lvl1pPr>
          </a:lstStyle>
          <a:p>
            <a:fld id="{CA63687F-0532-40AE-BD06-7E12A650FBB5}" type="slidenum">
              <a:rPr lang="en-US"/>
              <a:pPr/>
              <a:t>‹#›</a:t>
            </a:fld>
            <a:endParaRPr lang="en-US"/>
          </a:p>
        </p:txBody>
      </p:sp>
      <p:pic>
        <p:nvPicPr>
          <p:cNvPr id="55303" name="Picture 8" descr="0827_DARPA_Vector_JS1_CMYK_CORRECTED_NL"/>
          <p:cNvPicPr>
            <a:picLocks noChangeAspect="1" noChangeArrowheads="1"/>
          </p:cNvPicPr>
          <p:nvPr/>
        </p:nvPicPr>
        <p:blipFill>
          <a:blip r:embed="rId2"/>
          <a:srcRect/>
          <a:stretch>
            <a:fillRect/>
          </a:stretch>
        </p:blipFill>
        <p:spPr bwMode="auto">
          <a:xfrm>
            <a:off x="381000" y="152400"/>
            <a:ext cx="838200" cy="468313"/>
          </a:xfrm>
          <a:prstGeom prst="rect">
            <a:avLst/>
          </a:prstGeom>
          <a:noFill/>
          <a:ln w="9525">
            <a:noFill/>
            <a:miter lim="800000"/>
            <a:headEnd/>
            <a:tailEnd/>
          </a:ln>
        </p:spPr>
      </p:pic>
    </p:spTree>
    <p:extLst>
      <p:ext uri="{BB962C8B-B14F-4D97-AF65-F5344CB8AC3E}">
        <p14:creationId xmlns:p14="http://schemas.microsoft.com/office/powerpoint/2010/main" val="292200204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ahoma"/>
        <a:ea typeface="ＭＳ Ｐゴシック" pitchFamily="-3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Tahoma"/>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en-US" sz="1100" smtClean="0">
              <a:latin typeface="Tahoma" charset="0"/>
              <a:ea typeface="ＭＳ Ｐゴシック" charset="-128"/>
              <a:cs typeface="Tahoma" charset="0"/>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01550EF5-E0C6-48D2-A21B-D57854B3DF28}" type="slidenum">
              <a:rPr lang="en-US"/>
              <a:pPr/>
              <a:t>1</a:t>
            </a:fld>
            <a:endParaRPr lang="en-US"/>
          </a:p>
        </p:txBody>
      </p:sp>
      <p:sp>
        <p:nvSpPr>
          <p:cNvPr id="57349" name="Date Placeholder 4"/>
          <p:cNvSpPr>
            <a:spLocks noGrp="1"/>
          </p:cNvSpPr>
          <p:nvPr>
            <p:ph type="dt" sz="quarter" idx="1"/>
          </p:nvPr>
        </p:nvSpPr>
        <p:spPr bwMode="auto">
          <a:noFill/>
          <a:ln>
            <a:miter lim="800000"/>
            <a:headEnd/>
            <a:tailEnd/>
          </a:ln>
        </p:spPr>
        <p:txBody>
          <a:bodyPr/>
          <a:lstStyle/>
          <a:p>
            <a:fld id="{DD7A339F-D57F-4002-8F31-1AE54DF5C506}" type="datetime1">
              <a:rPr lang="en-US"/>
              <a:pPr/>
              <a:t>9/5/16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kern="1200" dirty="0" smtClean="0">
                <a:solidFill>
                  <a:schemeClr val="tx1"/>
                </a:solidFill>
                <a:latin typeface="Tahoma"/>
                <a:ea typeface="ＭＳ Ｐゴシック" pitchFamily="-32" charset="-128"/>
                <a:cs typeface="ＭＳ Ｐゴシック" charset="-128"/>
              </a:rPr>
              <a:t>1. Leverage Existing Networks:   To quickly initiate the first pilots--both to rapidly acquire white data to meet other More Eyes objectives, and to act as pathfinders to inform the design of other pilots.   </a:t>
            </a:r>
          </a:p>
          <a:p>
            <a:pPr lvl="0"/>
            <a:r>
              <a:rPr lang="en-US" sz="1200" kern="1200" dirty="0" smtClean="0">
                <a:solidFill>
                  <a:schemeClr val="tx1"/>
                </a:solidFill>
                <a:latin typeface="Tahoma"/>
                <a:ea typeface="ＭＳ Ｐゴシック" pitchFamily="-32" charset="-128"/>
                <a:cs typeface="ＭＳ Ｐゴシック" charset="-128"/>
              </a:rPr>
              <a:t>2. Collect Key Indicators of Stability:  Develop pilots that specifically target data that provides value to the stability calculus. </a:t>
            </a:r>
          </a:p>
          <a:p>
            <a:pPr lvl="0"/>
            <a:r>
              <a:rPr lang="en-US" sz="1200" kern="1200" dirty="0" smtClean="0">
                <a:solidFill>
                  <a:schemeClr val="tx1"/>
                </a:solidFill>
                <a:latin typeface="Tahoma"/>
                <a:ea typeface="ＭＳ Ｐゴシック" pitchFamily="-32" charset="-128"/>
                <a:cs typeface="ＭＳ Ｐゴシック" charset="-128"/>
              </a:rPr>
              <a:t>3. Map the Afghan Network Terrain:  Increase knowledge of who, where, and how of Afghan use of cell phone and network technology to aid in identifying pilots and projects that will provide valuable data and have the potential for viral growth.  </a:t>
            </a:r>
          </a:p>
          <a:p>
            <a:pPr lvl="0"/>
            <a:r>
              <a:rPr lang="en-US" sz="1200" kern="1200" dirty="0" smtClean="0">
                <a:solidFill>
                  <a:schemeClr val="tx1"/>
                </a:solidFill>
                <a:latin typeface="Tahoma"/>
                <a:ea typeface="ＭＳ Ｐゴシック" pitchFamily="-32" charset="-128"/>
                <a:cs typeface="ＭＳ Ｐゴシック" charset="-128"/>
              </a:rPr>
              <a:t>4. Map the Afghan Human Terrain:  Investigate limits and opportunities of crowd sourcing by identifying factors such as illiteracy, gender differences, tribal differences, etc., on Afghans’ ability to interact effectively with phones, smart phones, and networks.   Specifically target different regions, women focused networks, etc.  </a:t>
            </a:r>
          </a:p>
          <a:p>
            <a:pPr lvl="0"/>
            <a:r>
              <a:rPr lang="en-US" sz="1200" kern="1200" dirty="0" smtClean="0">
                <a:solidFill>
                  <a:schemeClr val="tx1"/>
                </a:solidFill>
                <a:latin typeface="Tahoma"/>
                <a:ea typeface="ＭＳ Ｐゴシック" pitchFamily="-32" charset="-128"/>
                <a:cs typeface="ＭＳ Ｐゴシック" charset="-128"/>
              </a:rPr>
              <a:t>5. Test Viability of Different Technologies:  Smart Phones; SMS; Web access; </a:t>
            </a:r>
          </a:p>
          <a:p>
            <a:pPr lvl="0"/>
            <a:r>
              <a:rPr lang="en-US" sz="1200" kern="1200" dirty="0" smtClean="0">
                <a:solidFill>
                  <a:schemeClr val="tx1"/>
                </a:solidFill>
                <a:latin typeface="Tahoma"/>
                <a:ea typeface="ＭＳ Ｐゴシック" pitchFamily="-32" charset="-128"/>
                <a:cs typeface="ＭＳ Ｐゴシック" charset="-128"/>
              </a:rPr>
              <a:t>6. Investigate Incentive Structures:  Try different approaches to incentives for reporting that will pull in valuable data, increase interest, and spark viral growth.</a:t>
            </a:r>
          </a:p>
          <a:p>
            <a:pPr lvl="0"/>
            <a:r>
              <a:rPr lang="en-US" sz="1200" kern="1200" dirty="0" smtClean="0">
                <a:solidFill>
                  <a:schemeClr val="tx1"/>
                </a:solidFill>
                <a:latin typeface="Tahoma"/>
                <a:ea typeface="ＭＳ Ｐゴシック" pitchFamily="-32" charset="-128"/>
                <a:cs typeface="ＭＳ Ｐゴシック" charset="-128"/>
              </a:rPr>
              <a:t>7. Value to Afghan Population:  Provide easy access to collected data in a form that will be valuable to the Afghan people.</a:t>
            </a:r>
          </a:p>
          <a:p>
            <a:pPr lvl="0"/>
            <a:r>
              <a:rPr lang="en-US" sz="1200" kern="1200" dirty="0" smtClean="0">
                <a:solidFill>
                  <a:schemeClr val="tx1"/>
                </a:solidFill>
                <a:latin typeface="Tahoma"/>
                <a:ea typeface="ＭＳ Ｐゴシック" pitchFamily="-32" charset="-128"/>
                <a:cs typeface="ＭＳ Ｐゴシック" charset="-128"/>
              </a:rPr>
              <a:t>8. Value to Stability Operations:  Provide  easy access to collected data in a form that will  valuable  to ISAF, NGOs, and others working Afghan Stability Operations.   </a:t>
            </a:r>
          </a:p>
          <a:p>
            <a:endParaRPr lang="en-US" dirty="0"/>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780F728-3389-4BC7-8745-DB83DA03B619}" type="datetime1">
              <a:rPr lang="en-US" smtClean="0"/>
              <a:pPr/>
              <a:t>9/5/16</a:t>
            </a:fld>
            <a:endParaRPr lang="en-US"/>
          </a:p>
        </p:txBody>
      </p:sp>
      <p:sp>
        <p:nvSpPr>
          <p:cNvPr id="5" name="Slide Number Placeholder 4"/>
          <p:cNvSpPr>
            <a:spLocks noGrp="1"/>
          </p:cNvSpPr>
          <p:nvPr>
            <p:ph type="sldNum" sz="quarter" idx="11"/>
          </p:nvPr>
        </p:nvSpPr>
        <p:spPr/>
        <p:txBody>
          <a:bodyPr/>
          <a:lstStyle/>
          <a:p>
            <a:fld id="{CA63687F-0532-40AE-BD06-7E12A650FBB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8" name="Picture 8" descr="0827_DARPA_Vector_JS1_CMYK_CORRECTED_NL"/>
          <p:cNvPicPr>
            <a:picLocks noChangeAspect="1" noChangeArrowheads="1"/>
          </p:cNvPicPr>
          <p:nvPr/>
        </p:nvPicPr>
        <p:blipFill>
          <a:blip r:embed="rId2" cstate="print"/>
          <a:srcRect/>
          <a:stretch>
            <a:fillRect/>
          </a:stretch>
        </p:blipFill>
        <p:spPr bwMode="auto">
          <a:xfrm>
            <a:off x="3657600" y="5029200"/>
            <a:ext cx="1828800" cy="1022350"/>
          </a:xfrm>
          <a:prstGeom prst="rect">
            <a:avLst/>
          </a:prstGeom>
          <a:noFill/>
          <a:ln w="9525">
            <a:noFill/>
            <a:miter lim="800000"/>
            <a:headEnd/>
            <a:tailEnd/>
          </a:ln>
        </p:spPr>
      </p:pic>
      <p:cxnSp>
        <p:nvCxnSpPr>
          <p:cNvPr id="9" name="Straight Connector 7"/>
          <p:cNvCxnSpPr>
            <a:cxnSpLocks noChangeShapeType="1"/>
          </p:cNvCxnSpPr>
          <p:nvPr userDrawn="1"/>
        </p:nvCxnSpPr>
        <p:spPr bwMode="auto">
          <a:xfrm>
            <a:off x="381000" y="1979613"/>
            <a:ext cx="8382000" cy="1587"/>
          </a:xfrm>
          <a:prstGeom prst="line">
            <a:avLst/>
          </a:prstGeom>
          <a:noFill/>
          <a:ln w="22225">
            <a:solidFill>
              <a:srgbClr val="0F5E90"/>
            </a:solidFill>
            <a:round/>
            <a:headEnd/>
            <a:tailEnd/>
          </a:ln>
        </p:spPr>
      </p:cxnSp>
      <p:sp>
        <p:nvSpPr>
          <p:cNvPr id="5" name="Title 1"/>
          <p:cNvSpPr>
            <a:spLocks noGrp="1"/>
          </p:cNvSpPr>
          <p:nvPr>
            <p:ph type="ctrTitle"/>
          </p:nvPr>
        </p:nvSpPr>
        <p:spPr>
          <a:xfrm>
            <a:off x="685800" y="990600"/>
            <a:ext cx="7772400" cy="457200"/>
          </a:xfrm>
          <a:prstGeom prst="rect">
            <a:avLst/>
          </a:prstGeom>
        </p:spPr>
        <p:txBody>
          <a:bodyPr>
            <a:normAutofit/>
          </a:bodyPr>
          <a:lstStyle>
            <a:lvl1pPr algn="ctr">
              <a:defRPr sz="2400" b="1" i="0" baseline="0">
                <a:latin typeface="Tahoma" pitchFamily="34" charset="0"/>
                <a:cs typeface="Tahoma" pitchFamily="34" charset="0"/>
              </a:defRPr>
            </a:lvl1pPr>
          </a:lstStyle>
          <a:p>
            <a:r>
              <a:rPr lang="en-US" smtClean="0"/>
              <a:t>Click to edit Master title style</a:t>
            </a:r>
            <a:endParaRPr lang="en-US" dirty="0"/>
          </a:p>
        </p:txBody>
      </p:sp>
      <p:sp>
        <p:nvSpPr>
          <p:cNvPr id="17" name="Text Placeholder 16"/>
          <p:cNvSpPr>
            <a:spLocks noGrp="1"/>
          </p:cNvSpPr>
          <p:nvPr>
            <p:ph type="body" sz="quarter" idx="10"/>
          </p:nvPr>
        </p:nvSpPr>
        <p:spPr>
          <a:xfrm>
            <a:off x="685800" y="1447800"/>
            <a:ext cx="7772400" cy="381000"/>
          </a:xfrm>
          <a:prstGeom prst="rect">
            <a:avLst/>
          </a:prstGeom>
        </p:spPr>
        <p:txBody>
          <a:bodyPr/>
          <a:lstStyle>
            <a:lvl1pPr algn="ctr">
              <a:buFontTx/>
              <a:buNone/>
              <a:defRPr sz="2400" b="1" i="0" baseline="0">
                <a:latin typeface="Tahoma"/>
                <a:cs typeface="Tahoma (Headings)"/>
              </a:defRPr>
            </a:lvl1pPr>
          </a:lstStyle>
          <a:p>
            <a:pPr lvl="0"/>
            <a:r>
              <a:rPr lang="en-US" smtClean="0"/>
              <a:t>Click to edit Master text styles</a:t>
            </a:r>
          </a:p>
        </p:txBody>
      </p: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800" b="0" baseline="0"/>
            </a:lvl1pPr>
          </a:lstStyle>
          <a:p>
            <a:pPr lvl="0"/>
            <a:r>
              <a:rPr lang="en-US" smtClean="0"/>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800" b="0" baseline="0">
                <a:solidFill>
                  <a:srgbClr val="A6A6A6"/>
                </a:solidFill>
              </a:defRPr>
            </a:lvl1pPr>
          </a:lstStyle>
          <a:p>
            <a:pPr lvl="0"/>
            <a:r>
              <a:rPr lang="en-US" smtClean="0"/>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800" b="0">
                <a:solidFill>
                  <a:srgbClr val="A6A6A6"/>
                </a:solidFill>
              </a:defRPr>
            </a:lvl1pPr>
          </a:lstStyle>
          <a:p>
            <a:pPr lvl="0"/>
            <a:r>
              <a:rPr lang="en-US" smtClean="0"/>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800" b="0">
                <a:solidFill>
                  <a:srgbClr val="A6A6A6"/>
                </a:solidFill>
              </a:defRPr>
            </a:lvl1pPr>
          </a:lstStyle>
          <a:p>
            <a:pPr lvl="0"/>
            <a:r>
              <a:rPr lang="en-US" smtClean="0"/>
              <a:t>Click to edit Master text styles</a:t>
            </a:r>
          </a:p>
        </p:txBody>
      </p:sp>
      <p:sp>
        <p:nvSpPr>
          <p:cNvPr id="10" name="Date Placeholder 13"/>
          <p:cNvSpPr>
            <a:spLocks noGrp="1"/>
          </p:cNvSpPr>
          <p:nvPr>
            <p:ph type="dt" sz="half" idx="15"/>
          </p:nvPr>
        </p:nvSpPr>
        <p:spPr/>
        <p:txBody>
          <a:bodyPr/>
          <a:lstStyle>
            <a:lvl1pPr>
              <a:defRPr/>
            </a:lvl1pPr>
          </a:lstStyle>
          <a:p>
            <a:fld id="{BD71AFE1-5C32-4E3A-9925-1A991190594D}" type="datetime1">
              <a:rPr lang="en-US"/>
              <a:pPr/>
              <a:t>9/5/16</a:t>
            </a:fld>
            <a:endParaRPr lang="en-US"/>
          </a:p>
        </p:txBody>
      </p:sp>
      <p:sp>
        <p:nvSpPr>
          <p:cNvPr id="11" name="Slide Number Placeholder 14"/>
          <p:cNvSpPr>
            <a:spLocks noGrp="1"/>
          </p:cNvSpPr>
          <p:nvPr>
            <p:ph type="sldNum" sz="quarter" idx="16"/>
          </p:nvPr>
        </p:nvSpPr>
        <p:spPr/>
        <p:txBody>
          <a:bodyPr/>
          <a:lstStyle>
            <a:lvl1pPr>
              <a:defRPr/>
            </a:lvl1pPr>
          </a:lstStyle>
          <a:p>
            <a:fld id="{E69A7F29-79FC-4529-AC14-0637558A1F9D}" type="slidenum">
              <a:rPr lang="en-US"/>
              <a:pPr/>
              <a:t>‹#›</a:t>
            </a:fld>
            <a:endParaRPr lang="en-US"/>
          </a:p>
        </p:txBody>
      </p:sp>
      <p:sp>
        <p:nvSpPr>
          <p:cNvPr id="12" name="Footer Placeholder 15"/>
          <p:cNvSpPr>
            <a:spLocks noGrp="1"/>
          </p:cNvSpPr>
          <p:nvPr>
            <p:ph type="ftr" sz="quarter" idx="17"/>
          </p:nvPr>
        </p:nvSpPr>
        <p:spPr/>
        <p:txBody>
          <a:bodyPr/>
          <a:lstStyle>
            <a:lvl1pPr>
              <a:defRPr/>
            </a:lvl1pPr>
          </a:lstStyle>
          <a:p>
            <a:r>
              <a:rPr lang="en-US"/>
              <a:t>Distribution Statement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3" name="Content Placeholder 2"/>
          <p:cNvSpPr>
            <a:spLocks noGrp="1"/>
          </p:cNvSpPr>
          <p:nvPr>
            <p:ph sz="half" idx="1"/>
          </p:nvPr>
        </p:nvSpPr>
        <p:spPr>
          <a:xfrm>
            <a:off x="381000" y="1219200"/>
            <a:ext cx="4114800" cy="5029200"/>
          </a:xfrm>
        </p:spPr>
        <p:txBody>
          <a:bodyPr/>
          <a:lstStyle>
            <a:lvl1pPr>
              <a:defRPr sz="1800"/>
            </a:lvl1pPr>
            <a:lvl2pPr>
              <a:defRPr sz="1600"/>
            </a:lvl2pPr>
            <a:lvl3pPr>
              <a:defRPr sz="1400"/>
            </a:lvl3pPr>
            <a:lvl4pPr>
              <a:defRPr sz="1300"/>
            </a:lvl4pPr>
            <a:lvl5pPr>
              <a:defRPr sz="13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114800" cy="5029200"/>
          </a:xfrm>
        </p:spPr>
        <p:txBody>
          <a:bodyPr/>
          <a:lstStyle>
            <a:lvl1pPr>
              <a:defRPr sz="1800"/>
            </a:lvl1pPr>
            <a:lvl2pPr>
              <a:defRPr sz="1600"/>
            </a:lvl2pPr>
            <a:lvl3pPr>
              <a:defRPr sz="1400"/>
            </a:lvl3pPr>
            <a:lvl4pPr>
              <a:defRPr sz="13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defRPr/>
            </a:lvl1pPr>
          </a:lstStyle>
          <a:p>
            <a:r>
              <a:rPr lang="en-US"/>
              <a:t>Distribution Statement</a:t>
            </a:r>
          </a:p>
        </p:txBody>
      </p:sp>
      <p:sp>
        <p:nvSpPr>
          <p:cNvPr id="8" name="Slide Number Placeholder 6"/>
          <p:cNvSpPr>
            <a:spLocks noGrp="1"/>
          </p:cNvSpPr>
          <p:nvPr>
            <p:ph type="sldNum" sz="quarter" idx="11"/>
          </p:nvPr>
        </p:nvSpPr>
        <p:spPr/>
        <p:txBody>
          <a:bodyPr/>
          <a:lstStyle>
            <a:lvl1pPr>
              <a:defRPr/>
            </a:lvl1pPr>
          </a:lstStyle>
          <a:p>
            <a:fld id="{7CA039FB-ECEC-4956-919D-84908AB0CDE6}" type="slidenum">
              <a:rPr lang="en-US"/>
              <a:pPr/>
              <a:t>‹#›</a:t>
            </a:fld>
            <a:endParaRPr lang="en-US"/>
          </a:p>
        </p:txBody>
      </p:sp>
      <p:sp>
        <p:nvSpPr>
          <p:cNvPr id="9" name="Date Placeholder 12"/>
          <p:cNvSpPr>
            <a:spLocks noGrp="1"/>
          </p:cNvSpPr>
          <p:nvPr>
            <p:ph type="dt" sz="half" idx="12"/>
          </p:nvPr>
        </p:nvSpPr>
        <p:spPr/>
        <p:txBody>
          <a:bodyPr/>
          <a:lstStyle>
            <a:lvl1pPr>
              <a:defRPr/>
            </a:lvl1pPr>
          </a:lstStyle>
          <a:p>
            <a:fld id="{10EBCEF3-92E8-4266-BA5D-67456D40F841}" type="datetime1">
              <a:rPr lang="en-US"/>
              <a:pPr/>
              <a:t>9/5/16</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8"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3" name="Text Placeholder 2"/>
          <p:cNvSpPr>
            <a:spLocks noGrp="1"/>
          </p:cNvSpPr>
          <p:nvPr>
            <p:ph type="body" idx="1"/>
          </p:nvPr>
        </p:nvSpPr>
        <p:spPr>
          <a:xfrm>
            <a:off x="381000" y="12192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376" y="1219200"/>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1"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r>
              <a:rPr lang="en-US"/>
              <a:t>Distribution Statement</a:t>
            </a:r>
          </a:p>
        </p:txBody>
      </p:sp>
      <p:sp>
        <p:nvSpPr>
          <p:cNvPr id="10" name="Slide Number Placeholder 8"/>
          <p:cNvSpPr>
            <a:spLocks noGrp="1"/>
          </p:cNvSpPr>
          <p:nvPr>
            <p:ph type="sldNum" sz="quarter" idx="11"/>
          </p:nvPr>
        </p:nvSpPr>
        <p:spPr/>
        <p:txBody>
          <a:bodyPr/>
          <a:lstStyle>
            <a:lvl1pPr>
              <a:defRPr/>
            </a:lvl1pPr>
          </a:lstStyle>
          <a:p>
            <a:fld id="{FD6D591F-E95B-41C3-B98B-4CE841F99FE1}" type="slidenum">
              <a:rPr lang="en-US"/>
              <a:pPr/>
              <a:t>‹#›</a:t>
            </a:fld>
            <a:endParaRPr lang="en-US"/>
          </a:p>
        </p:txBody>
      </p:sp>
      <p:sp>
        <p:nvSpPr>
          <p:cNvPr id="11" name="Date Placeholder 13"/>
          <p:cNvSpPr>
            <a:spLocks noGrp="1"/>
          </p:cNvSpPr>
          <p:nvPr>
            <p:ph type="dt" sz="half" idx="12"/>
          </p:nvPr>
        </p:nvSpPr>
        <p:spPr/>
        <p:txBody>
          <a:bodyPr/>
          <a:lstStyle>
            <a:lvl1pPr>
              <a:defRPr/>
            </a:lvl1pPr>
          </a:lstStyle>
          <a:p>
            <a:fld id="{0B64646D-66FF-4812-8580-C2548FF3946F}" type="datetime1">
              <a:rPr lang="en-US"/>
              <a:pPr/>
              <a:t>9/5/16</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9" name="Content Placeholder 8"/>
          <p:cNvSpPr>
            <a:spLocks noGrp="1"/>
          </p:cNvSpPr>
          <p:nvPr>
            <p:ph sz="quarter" idx="12"/>
          </p:nvPr>
        </p:nvSpPr>
        <p:spPr>
          <a:xfrm>
            <a:off x="3810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6172200" y="1219200"/>
            <a:ext cx="2590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r>
              <a:rPr lang="en-US"/>
              <a:t>Distribution Statement</a:t>
            </a:r>
          </a:p>
        </p:txBody>
      </p:sp>
      <p:sp>
        <p:nvSpPr>
          <p:cNvPr id="8" name="Slide Number Placeholder 3"/>
          <p:cNvSpPr>
            <a:spLocks noGrp="1"/>
          </p:cNvSpPr>
          <p:nvPr>
            <p:ph type="sldNum" sz="quarter" idx="15"/>
          </p:nvPr>
        </p:nvSpPr>
        <p:spPr/>
        <p:txBody>
          <a:bodyPr/>
          <a:lstStyle>
            <a:lvl1pPr>
              <a:defRPr/>
            </a:lvl1pPr>
          </a:lstStyle>
          <a:p>
            <a:fld id="{8BC8A80D-90C0-4ED0-86DD-9EB0E03A9EC1}" type="slidenum">
              <a:rPr lang="en-US"/>
              <a:pPr/>
              <a:t>‹#›</a:t>
            </a:fld>
            <a:endParaRPr lang="en-US"/>
          </a:p>
        </p:txBody>
      </p:sp>
      <p:sp>
        <p:nvSpPr>
          <p:cNvPr id="10" name="Date Placeholder 14"/>
          <p:cNvSpPr>
            <a:spLocks noGrp="1"/>
          </p:cNvSpPr>
          <p:nvPr>
            <p:ph type="dt" sz="half" idx="16"/>
          </p:nvPr>
        </p:nvSpPr>
        <p:spPr/>
        <p:txBody>
          <a:bodyPr/>
          <a:lstStyle>
            <a:lvl1pPr>
              <a:defRPr/>
            </a:lvl1pPr>
          </a:lstStyle>
          <a:p>
            <a:fld id="{D3A5B07C-C733-4CD1-9DFC-EC6099B54C12}" type="datetime1">
              <a:rPr lang="en-US"/>
              <a:pPr/>
              <a:t>9/5/16</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9" name="Content Placeholder 8"/>
          <p:cNvSpPr>
            <a:spLocks noGrp="1"/>
          </p:cNvSpPr>
          <p:nvPr>
            <p:ph sz="quarter" idx="12"/>
          </p:nvPr>
        </p:nvSpPr>
        <p:spPr>
          <a:xfrm>
            <a:off x="31242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381000" y="1219200"/>
            <a:ext cx="2590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r>
              <a:rPr lang="en-US"/>
              <a:t>Distribution Statement</a:t>
            </a:r>
          </a:p>
        </p:txBody>
      </p:sp>
      <p:sp>
        <p:nvSpPr>
          <p:cNvPr id="8" name="Slide Number Placeholder 3"/>
          <p:cNvSpPr>
            <a:spLocks noGrp="1"/>
          </p:cNvSpPr>
          <p:nvPr>
            <p:ph type="sldNum" sz="quarter" idx="15"/>
          </p:nvPr>
        </p:nvSpPr>
        <p:spPr/>
        <p:txBody>
          <a:bodyPr/>
          <a:lstStyle>
            <a:lvl1pPr>
              <a:defRPr/>
            </a:lvl1pPr>
          </a:lstStyle>
          <a:p>
            <a:fld id="{912CC5D4-9818-4971-A60A-12CA0071C26F}" type="slidenum">
              <a:rPr lang="en-US"/>
              <a:pPr/>
              <a:t>‹#›</a:t>
            </a:fld>
            <a:endParaRPr lang="en-US"/>
          </a:p>
        </p:txBody>
      </p:sp>
      <p:sp>
        <p:nvSpPr>
          <p:cNvPr id="10" name="Date Placeholder 15"/>
          <p:cNvSpPr>
            <a:spLocks noGrp="1"/>
          </p:cNvSpPr>
          <p:nvPr>
            <p:ph type="dt" sz="half" idx="16"/>
          </p:nvPr>
        </p:nvSpPr>
        <p:spPr/>
        <p:txBody>
          <a:bodyPr/>
          <a:lstStyle>
            <a:lvl1pPr>
              <a:defRPr/>
            </a:lvl1pPr>
          </a:lstStyle>
          <a:p>
            <a:fld id="{88024C03-53EE-4BFD-8F66-CD30B300F21D}" type="datetime1">
              <a:rPr lang="en-US"/>
              <a:pPr/>
              <a:t>9/5/16</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8" name="Content Placeholder 7"/>
          <p:cNvSpPr>
            <a:spLocks noGrp="1"/>
          </p:cNvSpPr>
          <p:nvPr>
            <p:ph sz="quarter" idx="12"/>
          </p:nvPr>
        </p:nvSpPr>
        <p:spPr>
          <a:xfrm>
            <a:off x="3810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381000" y="37338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6482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r>
              <a:rPr lang="en-US"/>
              <a:t>Distribution Statement</a:t>
            </a:r>
          </a:p>
        </p:txBody>
      </p:sp>
      <p:sp>
        <p:nvSpPr>
          <p:cNvPr id="11" name="Slide Number Placeholder 3"/>
          <p:cNvSpPr>
            <a:spLocks noGrp="1"/>
          </p:cNvSpPr>
          <p:nvPr>
            <p:ph type="sldNum" sz="quarter" idx="16"/>
          </p:nvPr>
        </p:nvSpPr>
        <p:spPr/>
        <p:txBody>
          <a:bodyPr/>
          <a:lstStyle>
            <a:lvl1pPr>
              <a:defRPr/>
            </a:lvl1pPr>
          </a:lstStyle>
          <a:p>
            <a:fld id="{4F6711A6-1DED-4F64-AE3C-CC7CDA3FAE00}" type="slidenum">
              <a:rPr lang="en-US"/>
              <a:pPr/>
              <a:t>‹#›</a:t>
            </a:fld>
            <a:endParaRPr lang="en-US"/>
          </a:p>
        </p:txBody>
      </p:sp>
      <p:sp>
        <p:nvSpPr>
          <p:cNvPr id="13" name="Date Placeholder 15"/>
          <p:cNvSpPr>
            <a:spLocks noGrp="1"/>
          </p:cNvSpPr>
          <p:nvPr>
            <p:ph type="dt" sz="half" idx="17"/>
          </p:nvPr>
        </p:nvSpPr>
        <p:spPr/>
        <p:txBody>
          <a:bodyPr/>
          <a:lstStyle>
            <a:lvl1pPr>
              <a:defRPr/>
            </a:lvl1pPr>
          </a:lstStyle>
          <a:p>
            <a:fld id="{61E26581-2FA3-428A-A2B4-9E19CDCC6212}" type="datetime1">
              <a:rPr lang="en-US"/>
              <a:pPr/>
              <a:t>9/5/16</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8" name="Content Placeholder 7"/>
          <p:cNvSpPr>
            <a:spLocks noGrp="1"/>
          </p:cNvSpPr>
          <p:nvPr>
            <p:ph sz="quarter" idx="12"/>
          </p:nvPr>
        </p:nvSpPr>
        <p:spPr>
          <a:xfrm>
            <a:off x="46482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46482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3810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r>
              <a:rPr lang="en-US"/>
              <a:t>Distribution Statement</a:t>
            </a:r>
          </a:p>
        </p:txBody>
      </p:sp>
      <p:sp>
        <p:nvSpPr>
          <p:cNvPr id="11" name="Slide Number Placeholder 3"/>
          <p:cNvSpPr>
            <a:spLocks noGrp="1"/>
          </p:cNvSpPr>
          <p:nvPr>
            <p:ph type="sldNum" sz="quarter" idx="16"/>
          </p:nvPr>
        </p:nvSpPr>
        <p:spPr/>
        <p:txBody>
          <a:bodyPr/>
          <a:lstStyle>
            <a:lvl1pPr>
              <a:defRPr/>
            </a:lvl1pPr>
          </a:lstStyle>
          <a:p>
            <a:fld id="{3C9F8C71-6B3E-44EF-8F6B-1D277AACBDB0}" type="slidenum">
              <a:rPr lang="en-US"/>
              <a:pPr/>
              <a:t>‹#›</a:t>
            </a:fld>
            <a:endParaRPr lang="en-US"/>
          </a:p>
        </p:txBody>
      </p:sp>
      <p:sp>
        <p:nvSpPr>
          <p:cNvPr id="13" name="Date Placeholder 16"/>
          <p:cNvSpPr>
            <a:spLocks noGrp="1"/>
          </p:cNvSpPr>
          <p:nvPr>
            <p:ph type="dt" sz="half" idx="17"/>
          </p:nvPr>
        </p:nvSpPr>
        <p:spPr/>
        <p:txBody>
          <a:bodyPr/>
          <a:lstStyle>
            <a:lvl1pPr>
              <a:defRPr/>
            </a:lvl1pPr>
          </a:lstStyle>
          <a:p>
            <a:fld id="{079B5926-FBA8-4030-B067-DFD7E0F60B5F}" type="datetime1">
              <a:rPr lang="en-US"/>
              <a:pPr/>
              <a:t>9/5/16</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8" name="Content Placeholder 7"/>
          <p:cNvSpPr>
            <a:spLocks noGrp="1"/>
          </p:cNvSpPr>
          <p:nvPr>
            <p:ph sz="quarter" idx="12"/>
          </p:nvPr>
        </p:nvSpPr>
        <p:spPr>
          <a:xfrm>
            <a:off x="3810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4648200" y="1219200"/>
            <a:ext cx="41148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381000" y="3733800"/>
            <a:ext cx="8382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r>
              <a:rPr lang="en-US"/>
              <a:t>Distribution Statement</a:t>
            </a:r>
          </a:p>
        </p:txBody>
      </p:sp>
      <p:sp>
        <p:nvSpPr>
          <p:cNvPr id="11" name="Slide Number Placeholder 3"/>
          <p:cNvSpPr>
            <a:spLocks noGrp="1"/>
          </p:cNvSpPr>
          <p:nvPr>
            <p:ph type="sldNum" sz="quarter" idx="16"/>
          </p:nvPr>
        </p:nvSpPr>
        <p:spPr/>
        <p:txBody>
          <a:bodyPr/>
          <a:lstStyle>
            <a:lvl1pPr>
              <a:defRPr/>
            </a:lvl1pPr>
          </a:lstStyle>
          <a:p>
            <a:fld id="{B31B6F15-F38D-4599-A49C-B44AF3E98230}" type="slidenum">
              <a:rPr lang="en-US"/>
              <a:pPr/>
              <a:t>‹#›</a:t>
            </a:fld>
            <a:endParaRPr lang="en-US"/>
          </a:p>
        </p:txBody>
      </p:sp>
      <p:sp>
        <p:nvSpPr>
          <p:cNvPr id="13" name="Date Placeholder 14"/>
          <p:cNvSpPr>
            <a:spLocks noGrp="1"/>
          </p:cNvSpPr>
          <p:nvPr>
            <p:ph type="dt" sz="half" idx="17"/>
          </p:nvPr>
        </p:nvSpPr>
        <p:spPr/>
        <p:txBody>
          <a:bodyPr/>
          <a:lstStyle>
            <a:lvl1pPr>
              <a:defRPr/>
            </a:lvl1pPr>
          </a:lstStyle>
          <a:p>
            <a:fld id="{AECDA5AF-1787-408D-A6AA-331B4A860EAB}" type="datetime1">
              <a:rPr lang="en-US"/>
              <a:pPr/>
              <a:t>9/5/16</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10" name="Content Placeholder 9"/>
          <p:cNvSpPr>
            <a:spLocks noGrp="1"/>
          </p:cNvSpPr>
          <p:nvPr>
            <p:ph sz="quarter" idx="12"/>
          </p:nvPr>
        </p:nvSpPr>
        <p:spPr>
          <a:xfrm>
            <a:off x="381000" y="1219200"/>
            <a:ext cx="2667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3"/>
          </p:nvPr>
        </p:nvSpPr>
        <p:spPr>
          <a:xfrm>
            <a:off x="3200400" y="1219200"/>
            <a:ext cx="2743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4"/>
          </p:nvPr>
        </p:nvSpPr>
        <p:spPr>
          <a:xfrm>
            <a:off x="6096000" y="1219200"/>
            <a:ext cx="2667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p:cNvSpPr>
            <a:spLocks noGrp="1"/>
          </p:cNvSpPr>
          <p:nvPr>
            <p:ph type="title"/>
          </p:nvPr>
        </p:nvSpPr>
        <p:spPr/>
        <p:txBody>
          <a:bodyPr/>
          <a:lstStyle/>
          <a:p>
            <a:r>
              <a:rPr lang="en-US" smtClean="0"/>
              <a:t>Click to edit Master title style</a:t>
            </a:r>
            <a:endParaRPr lang="en-US" dirty="0"/>
          </a:p>
        </p:txBody>
      </p:sp>
      <p:sp>
        <p:nvSpPr>
          <p:cNvPr id="8" name="Footer Placeholder 2"/>
          <p:cNvSpPr>
            <a:spLocks noGrp="1"/>
          </p:cNvSpPr>
          <p:nvPr>
            <p:ph type="ftr" sz="quarter" idx="15"/>
          </p:nvPr>
        </p:nvSpPr>
        <p:spPr/>
        <p:txBody>
          <a:bodyPr/>
          <a:lstStyle>
            <a:lvl1pPr>
              <a:defRPr/>
            </a:lvl1pPr>
          </a:lstStyle>
          <a:p>
            <a:r>
              <a:rPr lang="en-US"/>
              <a:t>Distribution Statement</a:t>
            </a:r>
          </a:p>
        </p:txBody>
      </p:sp>
      <p:sp>
        <p:nvSpPr>
          <p:cNvPr id="9" name="Slide Number Placeholder 3"/>
          <p:cNvSpPr>
            <a:spLocks noGrp="1"/>
          </p:cNvSpPr>
          <p:nvPr>
            <p:ph type="sldNum" sz="quarter" idx="16"/>
          </p:nvPr>
        </p:nvSpPr>
        <p:spPr/>
        <p:txBody>
          <a:bodyPr/>
          <a:lstStyle>
            <a:lvl1pPr>
              <a:defRPr/>
            </a:lvl1pPr>
          </a:lstStyle>
          <a:p>
            <a:fld id="{CFF7F532-9BD2-4EAA-BC87-A4348EA4B63F}" type="slidenum">
              <a:rPr lang="en-US"/>
              <a:pPr/>
              <a:t>‹#›</a:t>
            </a:fld>
            <a:endParaRPr lang="en-US"/>
          </a:p>
        </p:txBody>
      </p:sp>
      <p:sp>
        <p:nvSpPr>
          <p:cNvPr id="11" name="Date Placeholder 18"/>
          <p:cNvSpPr>
            <a:spLocks noGrp="1"/>
          </p:cNvSpPr>
          <p:nvPr>
            <p:ph type="dt" sz="half" idx="17"/>
          </p:nvPr>
        </p:nvSpPr>
        <p:spPr/>
        <p:txBody>
          <a:bodyPr/>
          <a:lstStyle>
            <a:lvl1pPr>
              <a:defRPr/>
            </a:lvl1pPr>
          </a:lstStyle>
          <a:p>
            <a:fld id="{C3265081-1E59-45E3-BD62-CCBDB1D85AEB}" type="datetime1">
              <a:rPr lang="en-US"/>
              <a:pPr/>
              <a:t>9/5/16</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8"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5" name="Content Placeholder 7"/>
          <p:cNvSpPr>
            <a:spLocks noGrp="1"/>
          </p:cNvSpPr>
          <p:nvPr>
            <p:ph sz="quarter" idx="12"/>
          </p:nvPr>
        </p:nvSpPr>
        <p:spPr>
          <a:xfrm>
            <a:off x="3810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3"/>
          </p:nvPr>
        </p:nvSpPr>
        <p:spPr>
          <a:xfrm>
            <a:off x="46482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3810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46482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9"/>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6"/>
          </p:nvPr>
        </p:nvSpPr>
        <p:spPr/>
        <p:txBody>
          <a:bodyPr/>
          <a:lstStyle>
            <a:lvl1pPr>
              <a:defRPr/>
            </a:lvl1pPr>
          </a:lstStyle>
          <a:p>
            <a:r>
              <a:rPr lang="en-US"/>
              <a:t>Distribution Statement</a:t>
            </a:r>
          </a:p>
        </p:txBody>
      </p:sp>
      <p:sp>
        <p:nvSpPr>
          <p:cNvPr id="10" name="Slide Number Placeholder 3"/>
          <p:cNvSpPr>
            <a:spLocks noGrp="1"/>
          </p:cNvSpPr>
          <p:nvPr>
            <p:ph type="sldNum" sz="quarter" idx="17"/>
          </p:nvPr>
        </p:nvSpPr>
        <p:spPr/>
        <p:txBody>
          <a:bodyPr/>
          <a:lstStyle>
            <a:lvl1pPr>
              <a:defRPr/>
            </a:lvl1pPr>
          </a:lstStyle>
          <a:p>
            <a:fld id="{67BD8577-72EB-42A2-BB90-058C32E246FD}" type="slidenum">
              <a:rPr lang="en-US"/>
              <a:pPr/>
              <a:t>‹#›</a:t>
            </a:fld>
            <a:endParaRPr lang="en-US"/>
          </a:p>
        </p:txBody>
      </p:sp>
      <p:sp>
        <p:nvSpPr>
          <p:cNvPr id="12" name="Date Placeholder 20"/>
          <p:cNvSpPr>
            <a:spLocks noGrp="1"/>
          </p:cNvSpPr>
          <p:nvPr>
            <p:ph type="dt" sz="half" idx="18"/>
          </p:nvPr>
        </p:nvSpPr>
        <p:spPr/>
        <p:txBody>
          <a:bodyPr/>
          <a:lstStyle>
            <a:lvl1pPr>
              <a:defRPr/>
            </a:lvl1pPr>
          </a:lstStyle>
          <a:p>
            <a:fld id="{2912AB5E-EAE6-4283-92FE-2B6A328A649B}" type="datetime1">
              <a:rPr lang="en-US"/>
              <a:pPr/>
              <a:t>9/5/16</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a:xfrm>
            <a:off x="381000" y="1219200"/>
            <a:ext cx="3084513" cy="762000"/>
          </a:xfrm>
          <a:prstGeom prst="rect">
            <a:avLst/>
          </a:prstGeom>
        </p:spPr>
        <p:txBody>
          <a:bodyPr anchor="b"/>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87950" cy="5029199"/>
          </a:xfrm>
        </p:spPr>
        <p:txBody>
          <a:bodyPr/>
          <a:lstStyle>
            <a:lvl1pPr>
              <a:defRPr sz="1800"/>
            </a:lvl1pPr>
            <a:lvl2pPr>
              <a:defRPr sz="1600"/>
            </a:lvl2pPr>
            <a:lvl3pPr>
              <a:defRPr sz="1400"/>
            </a:lvl3pPr>
            <a:lvl4pPr>
              <a:defRPr sz="1300"/>
            </a:lvl4pPr>
            <a:lvl5pPr>
              <a:defRPr sz="13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981200"/>
            <a:ext cx="3084513" cy="4267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5"/>
          <p:cNvSpPr>
            <a:spLocks noGrp="1"/>
          </p:cNvSpPr>
          <p:nvPr>
            <p:ph type="ftr" sz="quarter" idx="10"/>
          </p:nvPr>
        </p:nvSpPr>
        <p:spPr/>
        <p:txBody>
          <a:bodyPr/>
          <a:lstStyle>
            <a:lvl1pPr>
              <a:defRPr/>
            </a:lvl1pPr>
          </a:lstStyle>
          <a:p>
            <a:r>
              <a:rPr lang="en-US"/>
              <a:t>Distribution Statement</a:t>
            </a:r>
          </a:p>
        </p:txBody>
      </p:sp>
      <p:sp>
        <p:nvSpPr>
          <p:cNvPr id="8" name="Slide Number Placeholder 6"/>
          <p:cNvSpPr>
            <a:spLocks noGrp="1"/>
          </p:cNvSpPr>
          <p:nvPr>
            <p:ph type="sldNum" sz="quarter" idx="11"/>
          </p:nvPr>
        </p:nvSpPr>
        <p:spPr/>
        <p:txBody>
          <a:bodyPr/>
          <a:lstStyle>
            <a:lvl1pPr>
              <a:defRPr/>
            </a:lvl1pPr>
          </a:lstStyle>
          <a:p>
            <a:fld id="{7874E69F-6B3B-4D32-AFDF-B31555AD1506}" type="slidenum">
              <a:rPr lang="en-US"/>
              <a:pPr/>
              <a:t>‹#›</a:t>
            </a:fld>
            <a:endParaRPr lang="en-US"/>
          </a:p>
        </p:txBody>
      </p:sp>
      <p:sp>
        <p:nvSpPr>
          <p:cNvPr id="9" name="Date Placeholder 10"/>
          <p:cNvSpPr>
            <a:spLocks noGrp="1"/>
          </p:cNvSpPr>
          <p:nvPr>
            <p:ph type="dt" sz="half" idx="12"/>
          </p:nvPr>
        </p:nvSpPr>
        <p:spPr/>
        <p:txBody>
          <a:bodyPr/>
          <a:lstStyle>
            <a:lvl1pPr>
              <a:defRPr/>
            </a:lvl1pPr>
          </a:lstStyle>
          <a:p>
            <a:fld id="{ADCDBD29-97D7-4FB0-A8C7-B15F0EF94D62}" type="datetime1">
              <a:rPr lang="en-US"/>
              <a:pPr/>
              <a:t>9/5/16</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4" name="Straight Connector 7"/>
          <p:cNvCxnSpPr>
            <a:cxnSpLocks noChangeShapeType="1"/>
          </p:cNvCxnSpPr>
          <p:nvPr userDrawn="1"/>
        </p:nvCxnSpPr>
        <p:spPr bwMode="auto">
          <a:xfrm>
            <a:off x="381000" y="3200400"/>
            <a:ext cx="8382000" cy="1588"/>
          </a:xfrm>
          <a:prstGeom prst="line">
            <a:avLst/>
          </a:prstGeom>
          <a:noFill/>
          <a:ln w="22225">
            <a:solidFill>
              <a:srgbClr val="0F5E90"/>
            </a:solidFill>
            <a:round/>
            <a:headEnd/>
            <a:tailEnd/>
          </a:ln>
        </p:spPr>
      </p:cxn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r>
              <a:rPr lang="en-US"/>
              <a:t>Distribution Statement</a:t>
            </a:r>
          </a:p>
        </p:txBody>
      </p:sp>
      <p:sp>
        <p:nvSpPr>
          <p:cNvPr id="6" name="Slide Number Placeholder 5"/>
          <p:cNvSpPr>
            <a:spLocks noGrp="1"/>
          </p:cNvSpPr>
          <p:nvPr>
            <p:ph type="sldNum" sz="quarter" idx="11"/>
          </p:nvPr>
        </p:nvSpPr>
        <p:spPr/>
        <p:txBody>
          <a:bodyPr/>
          <a:lstStyle>
            <a:lvl1pPr>
              <a:defRPr/>
            </a:lvl1pPr>
          </a:lstStyle>
          <a:p>
            <a:fld id="{5B051CBD-C5CC-40D4-A12A-CD52726687FA}" type="slidenum">
              <a:rPr lang="en-US"/>
              <a:pPr/>
              <a:t>‹#›</a:t>
            </a:fld>
            <a:endParaRPr lang="en-US"/>
          </a:p>
        </p:txBody>
      </p:sp>
      <p:sp>
        <p:nvSpPr>
          <p:cNvPr id="7" name="Date Placeholder 8"/>
          <p:cNvSpPr>
            <a:spLocks noGrp="1"/>
          </p:cNvSpPr>
          <p:nvPr>
            <p:ph type="dt" sz="half" idx="12"/>
          </p:nvPr>
        </p:nvSpPr>
        <p:spPr/>
        <p:txBody>
          <a:bodyPr/>
          <a:lstStyle>
            <a:lvl1pPr>
              <a:defRPr/>
            </a:lvl1pPr>
          </a:lstStyle>
          <a:p>
            <a:fld id="{26285DBB-FCE4-477C-9F14-BF85BA031943}" type="datetime1">
              <a:rPr lang="en-US"/>
              <a:pPr/>
              <a:t>9/5/16</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a:xfrm>
            <a:off x="381000" y="4800600"/>
            <a:ext cx="8382000" cy="566738"/>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3" name="Picture Placeholder 2"/>
          <p:cNvSpPr>
            <a:spLocks noGrp="1"/>
          </p:cNvSpPr>
          <p:nvPr>
            <p:ph type="pic" idx="1"/>
          </p:nvPr>
        </p:nvSpPr>
        <p:spPr>
          <a:xfrm>
            <a:off x="381000" y="1219200"/>
            <a:ext cx="8382000" cy="34290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381000" y="5367338"/>
            <a:ext cx="8382000" cy="88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5"/>
          <p:cNvSpPr>
            <a:spLocks noGrp="1"/>
          </p:cNvSpPr>
          <p:nvPr>
            <p:ph type="ftr" sz="quarter" idx="10"/>
          </p:nvPr>
        </p:nvSpPr>
        <p:spPr/>
        <p:txBody>
          <a:bodyPr/>
          <a:lstStyle>
            <a:lvl1pPr>
              <a:defRPr/>
            </a:lvl1pPr>
          </a:lstStyle>
          <a:p>
            <a:r>
              <a:rPr lang="en-US"/>
              <a:t>Distribution Statement</a:t>
            </a:r>
          </a:p>
        </p:txBody>
      </p:sp>
      <p:sp>
        <p:nvSpPr>
          <p:cNvPr id="8" name="Slide Number Placeholder 6"/>
          <p:cNvSpPr>
            <a:spLocks noGrp="1"/>
          </p:cNvSpPr>
          <p:nvPr>
            <p:ph type="sldNum" sz="quarter" idx="11"/>
          </p:nvPr>
        </p:nvSpPr>
        <p:spPr/>
        <p:txBody>
          <a:bodyPr/>
          <a:lstStyle>
            <a:lvl1pPr>
              <a:defRPr/>
            </a:lvl1pPr>
          </a:lstStyle>
          <a:p>
            <a:fld id="{A1A42631-4369-46C7-9E34-FC0100B64223}" type="slidenum">
              <a:rPr lang="en-US"/>
              <a:pPr/>
              <a:t>‹#›</a:t>
            </a:fld>
            <a:endParaRPr lang="en-US"/>
          </a:p>
        </p:txBody>
      </p:sp>
      <p:sp>
        <p:nvSpPr>
          <p:cNvPr id="9" name="Date Placeholder 9"/>
          <p:cNvSpPr>
            <a:spLocks noGrp="1"/>
          </p:cNvSpPr>
          <p:nvPr>
            <p:ph type="dt" sz="half" idx="12"/>
          </p:nvPr>
        </p:nvSpPr>
        <p:spPr/>
        <p:txBody>
          <a:bodyPr/>
          <a:lstStyle>
            <a:lvl1pPr>
              <a:defRPr/>
            </a:lvl1pPr>
          </a:lstStyle>
          <a:p>
            <a:fld id="{7A2A2D1E-7EE5-47A2-B1DD-F3182F1914E8}" type="datetime1">
              <a:rPr lang="en-US"/>
              <a:pPr/>
              <a:t>9/5/16</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10"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2971800" y="1219200"/>
            <a:ext cx="3200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2"/>
          <p:cNvSpPr>
            <a:spLocks noGrp="1"/>
          </p:cNvSpPr>
          <p:nvPr>
            <p:ph type="ftr" sz="quarter" idx="17"/>
          </p:nvPr>
        </p:nvSpPr>
        <p:spPr/>
        <p:txBody>
          <a:bodyPr/>
          <a:lstStyle>
            <a:lvl1pPr>
              <a:defRPr/>
            </a:lvl1pPr>
          </a:lstStyle>
          <a:p>
            <a:r>
              <a:rPr lang="en-US"/>
              <a:t>Distribution Statement</a:t>
            </a:r>
          </a:p>
        </p:txBody>
      </p:sp>
      <p:sp>
        <p:nvSpPr>
          <p:cNvPr id="14" name="Slide Number Placeholder 3"/>
          <p:cNvSpPr>
            <a:spLocks noGrp="1"/>
          </p:cNvSpPr>
          <p:nvPr>
            <p:ph type="sldNum" sz="quarter" idx="18"/>
          </p:nvPr>
        </p:nvSpPr>
        <p:spPr/>
        <p:txBody>
          <a:bodyPr/>
          <a:lstStyle>
            <a:lvl1pPr>
              <a:defRPr/>
            </a:lvl1pPr>
          </a:lstStyle>
          <a:p>
            <a:fld id="{30F4CA50-7BB7-4427-9E5F-D3E04C7CBB92}" type="slidenum">
              <a:rPr lang="en-US"/>
              <a:pPr/>
              <a:t>‹#›</a:t>
            </a:fld>
            <a:endParaRPr lang="en-US"/>
          </a:p>
        </p:txBody>
      </p:sp>
      <p:sp>
        <p:nvSpPr>
          <p:cNvPr id="16" name="Date Placeholder 15"/>
          <p:cNvSpPr>
            <a:spLocks noGrp="1"/>
          </p:cNvSpPr>
          <p:nvPr>
            <p:ph type="dt" sz="half" idx="19"/>
          </p:nvPr>
        </p:nvSpPr>
        <p:spPr/>
        <p:txBody>
          <a:bodyPr/>
          <a:lstStyle>
            <a:lvl1pPr>
              <a:defRPr/>
            </a:lvl1pPr>
          </a:lstStyle>
          <a:p>
            <a:fld id="{5598014E-574A-4DE2-81C0-BC6D15668207}" type="datetime1">
              <a:rPr lang="en-US"/>
              <a:pPr/>
              <a:t>9/5/16</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12"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Content Placeholder 14"/>
          <p:cNvSpPr>
            <a:spLocks noGrp="1"/>
          </p:cNvSpPr>
          <p:nvPr>
            <p:ph sz="quarter" idx="16"/>
          </p:nvPr>
        </p:nvSpPr>
        <p:spPr>
          <a:xfrm>
            <a:off x="2971800" y="1752600"/>
            <a:ext cx="3200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7"/>
          </p:nvPr>
        </p:nvSpPr>
        <p:spPr>
          <a:xfrm>
            <a:off x="2971800" y="1219200"/>
            <a:ext cx="3200400" cy="381000"/>
          </a:xfrm>
        </p:spPr>
        <p:txBody>
          <a:bodyPr/>
          <a:lstStyle>
            <a:lvl1pPr algn="ctr">
              <a:buNone/>
              <a:defRPr sz="1600" b="1"/>
            </a:lvl1pPr>
          </a:lstStyle>
          <a:p>
            <a:pPr lvl="0"/>
            <a:r>
              <a:rPr lang="en-US" smtClean="0"/>
              <a:t>Click to edit Master text styles</a:t>
            </a:r>
          </a:p>
        </p:txBody>
      </p:sp>
      <p:sp>
        <p:nvSpPr>
          <p:cNvPr id="16" name="Footer Placeholder 2"/>
          <p:cNvSpPr>
            <a:spLocks noGrp="1"/>
          </p:cNvSpPr>
          <p:nvPr>
            <p:ph type="ftr" sz="quarter" idx="18"/>
          </p:nvPr>
        </p:nvSpPr>
        <p:spPr/>
        <p:txBody>
          <a:bodyPr/>
          <a:lstStyle>
            <a:lvl1pPr>
              <a:defRPr/>
            </a:lvl1pPr>
          </a:lstStyle>
          <a:p>
            <a:r>
              <a:rPr lang="en-US"/>
              <a:t>Distribution Statement</a:t>
            </a:r>
          </a:p>
        </p:txBody>
      </p:sp>
      <p:sp>
        <p:nvSpPr>
          <p:cNvPr id="17" name="Slide Number Placeholder 3"/>
          <p:cNvSpPr>
            <a:spLocks noGrp="1"/>
          </p:cNvSpPr>
          <p:nvPr>
            <p:ph type="sldNum" sz="quarter" idx="19"/>
          </p:nvPr>
        </p:nvSpPr>
        <p:spPr/>
        <p:txBody>
          <a:bodyPr/>
          <a:lstStyle>
            <a:lvl1pPr>
              <a:defRPr/>
            </a:lvl1pPr>
          </a:lstStyle>
          <a:p>
            <a:fld id="{65739196-D056-4E92-9385-563B4A2495CD}" type="slidenum">
              <a:rPr lang="en-US"/>
              <a:pPr/>
              <a:t>‹#›</a:t>
            </a:fld>
            <a:endParaRPr lang="en-US"/>
          </a:p>
        </p:txBody>
      </p:sp>
      <p:sp>
        <p:nvSpPr>
          <p:cNvPr id="18" name="Date Placeholder 15"/>
          <p:cNvSpPr>
            <a:spLocks noGrp="1"/>
          </p:cNvSpPr>
          <p:nvPr>
            <p:ph type="dt" sz="half" idx="20"/>
          </p:nvPr>
        </p:nvSpPr>
        <p:spPr/>
        <p:txBody>
          <a:bodyPr/>
          <a:lstStyle>
            <a:lvl1pPr>
              <a:defRPr/>
            </a:lvl1pPr>
          </a:lstStyle>
          <a:p>
            <a:fld id="{7AAA2DF7-62C6-4DED-A756-3376785E6B24}" type="datetime1">
              <a:rPr lang="en-US"/>
              <a:pPr/>
              <a:t>9/5/16</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rot="5400000">
            <a:off x="8070850" y="539750"/>
            <a:ext cx="1066800" cy="5969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rot="5400000">
            <a:off x="4876007" y="3428206"/>
            <a:ext cx="6324600" cy="7778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a:xfrm rot="5400000">
            <a:off x="6057900" y="3771900"/>
            <a:ext cx="5105400" cy="6096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04800"/>
            <a:ext cx="72390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0"/>
          </p:nvPr>
        </p:nvSpPr>
        <p:spPr>
          <a:xfrm rot="5400000">
            <a:off x="-1989137" y="3360737"/>
            <a:ext cx="4648200" cy="365125"/>
          </a:xfrm>
        </p:spPr>
        <p:txBody>
          <a:bodyPr/>
          <a:lstStyle>
            <a:lvl1pPr>
              <a:defRPr/>
            </a:lvl1pPr>
          </a:lstStyle>
          <a:p>
            <a:r>
              <a:rPr lang="en-US"/>
              <a:t>Distribution Statement</a:t>
            </a:r>
          </a:p>
        </p:txBody>
      </p:sp>
      <p:sp>
        <p:nvSpPr>
          <p:cNvPr id="7" name="Slide Number Placeholder 5"/>
          <p:cNvSpPr>
            <a:spLocks noGrp="1"/>
          </p:cNvSpPr>
          <p:nvPr>
            <p:ph type="sldNum" sz="quarter" idx="11"/>
          </p:nvPr>
        </p:nvSpPr>
        <p:spPr>
          <a:xfrm rot="5400000">
            <a:off x="-7937" y="6103937"/>
            <a:ext cx="685800" cy="365125"/>
          </a:xfrm>
        </p:spPr>
        <p:txBody>
          <a:bodyPr/>
          <a:lstStyle>
            <a:lvl1pPr>
              <a:defRPr/>
            </a:lvl1pPr>
          </a:lstStyle>
          <a:p>
            <a:fld id="{FB3BB07B-7F42-4F8E-B919-954E2AEB8749}" type="slidenum">
              <a:rPr lang="en-US"/>
              <a:pPr/>
              <a:t>‹#›</a:t>
            </a:fld>
            <a:endParaRPr lang="en-US"/>
          </a:p>
        </p:txBody>
      </p:sp>
      <p:sp>
        <p:nvSpPr>
          <p:cNvPr id="8" name="Date Placeholder 15"/>
          <p:cNvSpPr>
            <a:spLocks noGrp="1"/>
          </p:cNvSpPr>
          <p:nvPr>
            <p:ph type="dt" sz="half" idx="12"/>
          </p:nvPr>
        </p:nvSpPr>
        <p:spPr>
          <a:xfrm rot="5400000">
            <a:off x="-84137" y="541337"/>
            <a:ext cx="838200" cy="365125"/>
          </a:xfrm>
        </p:spPr>
        <p:txBody>
          <a:bodyPr/>
          <a:lstStyle>
            <a:lvl1pPr>
              <a:defRPr/>
            </a:lvl1pPr>
          </a:lstStyle>
          <a:p>
            <a:fld id="{A9B9884C-A471-4795-967F-57B5B6AD1B08}" type="datetime1">
              <a:rPr lang="en-US"/>
              <a:pPr/>
              <a:t>9/5/16</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rot="5400000">
            <a:off x="8070850" y="539750"/>
            <a:ext cx="1066800" cy="5969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rot="5400000">
            <a:off x="4876007" y="3428206"/>
            <a:ext cx="6324600" cy="7778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 name="Vertical Title 1"/>
          <p:cNvSpPr>
            <a:spLocks noGrp="1"/>
          </p:cNvSpPr>
          <p:nvPr>
            <p:ph type="title" orient="vert"/>
          </p:nvPr>
        </p:nvSpPr>
        <p:spPr>
          <a:xfrm>
            <a:off x="6629400" y="304800"/>
            <a:ext cx="1219200" cy="63246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04800"/>
            <a:ext cx="58674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0"/>
          </p:nvPr>
        </p:nvSpPr>
        <p:spPr>
          <a:xfrm rot="5400000">
            <a:off x="-1989137" y="3360737"/>
            <a:ext cx="4648200" cy="365125"/>
          </a:xfrm>
        </p:spPr>
        <p:txBody>
          <a:bodyPr/>
          <a:lstStyle>
            <a:lvl1pPr>
              <a:defRPr/>
            </a:lvl1pPr>
          </a:lstStyle>
          <a:p>
            <a:r>
              <a:rPr lang="en-US"/>
              <a:t>Distribution Statement</a:t>
            </a:r>
          </a:p>
        </p:txBody>
      </p:sp>
      <p:sp>
        <p:nvSpPr>
          <p:cNvPr id="7" name="Slide Number Placeholder 5"/>
          <p:cNvSpPr>
            <a:spLocks noGrp="1"/>
          </p:cNvSpPr>
          <p:nvPr>
            <p:ph type="sldNum" sz="quarter" idx="11"/>
          </p:nvPr>
        </p:nvSpPr>
        <p:spPr>
          <a:xfrm rot="5400000">
            <a:off x="-7937" y="6103937"/>
            <a:ext cx="685800" cy="365125"/>
          </a:xfrm>
        </p:spPr>
        <p:txBody>
          <a:bodyPr/>
          <a:lstStyle>
            <a:lvl1pPr>
              <a:defRPr/>
            </a:lvl1pPr>
          </a:lstStyle>
          <a:p>
            <a:fld id="{B0EA692B-90DA-48DD-9802-E8EF6855A3E5}" type="slidenum">
              <a:rPr lang="en-US"/>
              <a:pPr/>
              <a:t>‹#›</a:t>
            </a:fld>
            <a:endParaRPr lang="en-US"/>
          </a:p>
        </p:txBody>
      </p:sp>
      <p:sp>
        <p:nvSpPr>
          <p:cNvPr id="8" name="Date Placeholder 12"/>
          <p:cNvSpPr>
            <a:spLocks noGrp="1"/>
          </p:cNvSpPr>
          <p:nvPr>
            <p:ph type="dt" sz="half" idx="12"/>
          </p:nvPr>
        </p:nvSpPr>
        <p:spPr>
          <a:xfrm rot="5400000">
            <a:off x="-84137" y="541337"/>
            <a:ext cx="838200" cy="365125"/>
          </a:xfrm>
        </p:spPr>
        <p:txBody>
          <a:bodyPr/>
          <a:lstStyle>
            <a:lvl1pPr>
              <a:defRPr/>
            </a:lvl1pPr>
          </a:lstStyle>
          <a:p>
            <a:fld id="{1D63996B-1D9D-4F87-8651-620A637D3BAD}" type="datetime1">
              <a:rPr lang="en-US"/>
              <a:pPr/>
              <a:t>9/5/16</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4" descr="0831_DARPA_Vector_KW1_RGB_CORRECTED_NL-03"/>
          <p:cNvPicPr>
            <a:picLocks noChangeAspect="1" noChangeArrowheads="1"/>
          </p:cNvPicPr>
          <p:nvPr userDrawn="1"/>
        </p:nvPicPr>
        <p:blipFill>
          <a:blip r:embed="rId2" cstate="print"/>
          <a:srcRect/>
          <a:stretch>
            <a:fillRect/>
          </a:stretch>
        </p:blipFill>
        <p:spPr bwMode="auto">
          <a:xfrm>
            <a:off x="0" y="0"/>
            <a:ext cx="9144000" cy="7065963"/>
          </a:xfrm>
          <a:prstGeom prst="rect">
            <a:avLst/>
          </a:prstGeom>
          <a:noFill/>
          <a:ln w="9525">
            <a:noFill/>
            <a:miter lim="800000"/>
            <a:headEnd/>
            <a:tailEnd/>
          </a:ln>
        </p:spPr>
      </p:pic>
      <p:sp>
        <p:nvSpPr>
          <p:cNvPr id="3" name="TextBox 3"/>
          <p:cNvSpPr txBox="1">
            <a:spLocks noChangeArrowheads="1"/>
          </p:cNvSpPr>
          <p:nvPr userDrawn="1"/>
        </p:nvSpPr>
        <p:spPr bwMode="auto">
          <a:xfrm>
            <a:off x="0" y="5195888"/>
            <a:ext cx="9144000" cy="366712"/>
          </a:xfrm>
          <a:prstGeom prst="rect">
            <a:avLst/>
          </a:prstGeom>
          <a:noFill/>
          <a:ln w="9525">
            <a:noFill/>
            <a:miter lim="800000"/>
            <a:headEnd/>
            <a:tailEnd/>
          </a:ln>
        </p:spPr>
        <p:txBody>
          <a:bodyPr>
            <a:spAutoFit/>
          </a:bodyPr>
          <a:lstStyle/>
          <a:p>
            <a:pPr algn="ctr">
              <a:defRPr/>
            </a:pPr>
            <a:r>
              <a:rPr lang="en-US" baseline="0" dirty="0" err="1">
                <a:solidFill>
                  <a:srgbClr val="000000"/>
                </a:solidFill>
                <a:latin typeface="Tahoma" charset="0"/>
                <a:ea typeface="Tahoma" charset="0"/>
                <a:cs typeface="Tahoma" charset="0"/>
              </a:rPr>
              <a:t>www.darpa.mil</a:t>
            </a:r>
            <a:endParaRPr lang="en-US" baseline="0" dirty="0">
              <a:solidFill>
                <a:srgbClr val="000000"/>
              </a:solidFill>
              <a:latin typeface="Tahoma" charset="0"/>
              <a:ea typeface="Tahoma" charset="0"/>
              <a:cs typeface="Tahoma" charset="0"/>
            </a:endParaRPr>
          </a:p>
        </p:txBody>
      </p:sp>
      <p:sp>
        <p:nvSpPr>
          <p:cNvPr id="4" name="Footer Placeholder 2"/>
          <p:cNvSpPr>
            <a:spLocks noGrp="1"/>
          </p:cNvSpPr>
          <p:nvPr>
            <p:ph type="ftr" sz="quarter" idx="10"/>
          </p:nvPr>
        </p:nvSpPr>
        <p:spPr/>
        <p:txBody>
          <a:bodyPr/>
          <a:lstStyle>
            <a:lvl1pPr>
              <a:defRPr/>
            </a:lvl1pPr>
          </a:lstStyle>
          <a:p>
            <a:r>
              <a:rPr lang="en-US"/>
              <a:t>Distribution Statement</a:t>
            </a:r>
          </a:p>
        </p:txBody>
      </p:sp>
      <p:sp>
        <p:nvSpPr>
          <p:cNvPr id="5" name="Slide Number Placeholder 3"/>
          <p:cNvSpPr>
            <a:spLocks noGrp="1"/>
          </p:cNvSpPr>
          <p:nvPr>
            <p:ph type="sldNum" sz="quarter" idx="11"/>
          </p:nvPr>
        </p:nvSpPr>
        <p:spPr/>
        <p:txBody>
          <a:bodyPr/>
          <a:lstStyle>
            <a:lvl1pPr>
              <a:defRPr/>
            </a:lvl1pPr>
          </a:lstStyle>
          <a:p>
            <a:fld id="{83C0EFC1-2D01-4637-9E8E-F75059266629}"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687ABAC2-1B45-4AAD-A9BC-19A3712E3DB9}" type="datetime1">
              <a:rPr lang="en-US"/>
              <a:pPr/>
              <a:t>9/5/16</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8" descr="0827_DARPA_Vector_JS1_CMYK_CORRECTED_NL"/>
          <p:cNvPicPr>
            <a:picLocks noChangeAspect="1" noChangeArrowheads="1"/>
          </p:cNvPicPr>
          <p:nvPr/>
        </p:nvPicPr>
        <p:blipFill>
          <a:blip r:embed="rId2" cstate="print"/>
          <a:srcRect/>
          <a:stretch>
            <a:fillRect/>
          </a:stretch>
        </p:blipFill>
        <p:spPr bwMode="auto">
          <a:xfrm>
            <a:off x="3657600" y="5029200"/>
            <a:ext cx="1828800" cy="1022350"/>
          </a:xfrm>
          <a:prstGeom prst="rect">
            <a:avLst/>
          </a:prstGeom>
          <a:noFill/>
          <a:ln w="9525">
            <a:noFill/>
            <a:miter lim="800000"/>
            <a:headEnd/>
            <a:tailEnd/>
          </a:ln>
        </p:spPr>
      </p:pic>
      <p:cxnSp>
        <p:nvCxnSpPr>
          <p:cNvPr id="9" name="Straight Connector 8"/>
          <p:cNvCxnSpPr>
            <a:cxnSpLocks noChangeShapeType="1"/>
          </p:cNvCxnSpPr>
          <p:nvPr userDrawn="1"/>
        </p:nvCxnSpPr>
        <p:spPr bwMode="auto">
          <a:xfrm>
            <a:off x="381000" y="1979613"/>
            <a:ext cx="8382000" cy="1587"/>
          </a:xfrm>
          <a:prstGeom prst="line">
            <a:avLst/>
          </a:prstGeom>
          <a:noFill/>
          <a:ln w="22225">
            <a:solidFill>
              <a:srgbClr val="0F5E90"/>
            </a:solidFill>
            <a:round/>
            <a:headEnd/>
            <a:tailEnd/>
          </a:ln>
        </p:spPr>
      </p:cxnSp>
      <p:sp>
        <p:nvSpPr>
          <p:cNvPr id="19" name="Text Placeholder 18"/>
          <p:cNvSpPr>
            <a:spLocks noGrp="1"/>
          </p:cNvSpPr>
          <p:nvPr>
            <p:ph type="body" sz="quarter" idx="11"/>
          </p:nvPr>
        </p:nvSpPr>
        <p:spPr>
          <a:xfrm>
            <a:off x="685800" y="2057400"/>
            <a:ext cx="7772400" cy="1524000"/>
          </a:xfrm>
          <a:prstGeom prst="rect">
            <a:avLst/>
          </a:prstGeom>
        </p:spPr>
        <p:txBody>
          <a:bodyPr/>
          <a:lstStyle>
            <a:lvl1pPr algn="ctr">
              <a:buFontTx/>
              <a:buNone/>
              <a:defRPr sz="1800" b="0" baseline="0"/>
            </a:lvl1pPr>
          </a:lstStyle>
          <a:p>
            <a:pPr lvl="0"/>
            <a:r>
              <a:rPr lang="en-US" dirty="0" smtClean="0"/>
              <a:t>Click to edit Master text styles</a:t>
            </a:r>
          </a:p>
        </p:txBody>
      </p:sp>
      <p:sp>
        <p:nvSpPr>
          <p:cNvPr id="21" name="Text Placeholder 20"/>
          <p:cNvSpPr>
            <a:spLocks noGrp="1"/>
          </p:cNvSpPr>
          <p:nvPr>
            <p:ph type="body" sz="quarter" idx="12"/>
          </p:nvPr>
        </p:nvSpPr>
        <p:spPr>
          <a:xfrm>
            <a:off x="685800" y="3733800"/>
            <a:ext cx="7772400" cy="304800"/>
          </a:xfrm>
          <a:prstGeom prst="rect">
            <a:avLst/>
          </a:prstGeom>
        </p:spPr>
        <p:txBody>
          <a:bodyPr/>
          <a:lstStyle>
            <a:lvl1pPr algn="ctr">
              <a:buFontTx/>
              <a:buNone/>
              <a:defRPr sz="1800" b="0" baseline="0">
                <a:solidFill>
                  <a:srgbClr val="A6A6A6"/>
                </a:solidFill>
              </a:defRPr>
            </a:lvl1pPr>
          </a:lstStyle>
          <a:p>
            <a:pPr lvl="0"/>
            <a:r>
              <a:rPr lang="en-US" smtClean="0"/>
              <a:t>Click to edit Master text styles</a:t>
            </a:r>
          </a:p>
        </p:txBody>
      </p:sp>
      <p:sp>
        <p:nvSpPr>
          <p:cNvPr id="23" name="Text Placeholder 22"/>
          <p:cNvSpPr>
            <a:spLocks noGrp="1"/>
          </p:cNvSpPr>
          <p:nvPr>
            <p:ph type="body" sz="quarter" idx="13"/>
          </p:nvPr>
        </p:nvSpPr>
        <p:spPr>
          <a:xfrm>
            <a:off x="685800" y="4038600"/>
            <a:ext cx="7772400" cy="304800"/>
          </a:xfrm>
          <a:prstGeom prst="rect">
            <a:avLst/>
          </a:prstGeom>
        </p:spPr>
        <p:txBody>
          <a:bodyPr/>
          <a:lstStyle>
            <a:lvl1pPr algn="ctr">
              <a:buFontTx/>
              <a:buNone/>
              <a:defRPr sz="1800" b="0">
                <a:solidFill>
                  <a:srgbClr val="A6A6A6"/>
                </a:solidFill>
              </a:defRPr>
            </a:lvl1pPr>
          </a:lstStyle>
          <a:p>
            <a:pPr lvl="0"/>
            <a:r>
              <a:rPr lang="en-US" smtClean="0"/>
              <a:t>Click to edit Master text styles</a:t>
            </a:r>
          </a:p>
        </p:txBody>
      </p:sp>
      <p:sp>
        <p:nvSpPr>
          <p:cNvPr id="25" name="Text Placeholder 24"/>
          <p:cNvSpPr>
            <a:spLocks noGrp="1"/>
          </p:cNvSpPr>
          <p:nvPr>
            <p:ph type="body" sz="quarter" idx="14"/>
          </p:nvPr>
        </p:nvSpPr>
        <p:spPr>
          <a:xfrm>
            <a:off x="685800" y="4343400"/>
            <a:ext cx="7772400" cy="304800"/>
          </a:xfrm>
          <a:prstGeom prst="rect">
            <a:avLst/>
          </a:prstGeom>
        </p:spPr>
        <p:txBody>
          <a:bodyPr/>
          <a:lstStyle>
            <a:lvl1pPr algn="ctr">
              <a:buFontTx/>
              <a:buNone/>
              <a:defRPr sz="1800" b="0">
                <a:solidFill>
                  <a:srgbClr val="A6A6A6"/>
                </a:solidFill>
              </a:defRPr>
            </a:lvl1pPr>
          </a:lstStyle>
          <a:p>
            <a:pPr lvl="0"/>
            <a:r>
              <a:rPr lang="en-US" smtClean="0"/>
              <a:t>Click to edit Master text styles</a:t>
            </a:r>
          </a:p>
        </p:txBody>
      </p:sp>
      <p:sp>
        <p:nvSpPr>
          <p:cNvPr id="16" name="Title 1"/>
          <p:cNvSpPr>
            <a:spLocks noGrp="1"/>
          </p:cNvSpPr>
          <p:nvPr>
            <p:ph type="ctrTitle"/>
          </p:nvPr>
        </p:nvSpPr>
        <p:spPr>
          <a:xfrm>
            <a:off x="685800" y="533400"/>
            <a:ext cx="7772400" cy="457200"/>
          </a:xfrm>
          <a:prstGeom prst="rect">
            <a:avLst/>
          </a:prstGeom>
        </p:spPr>
        <p:txBody>
          <a:bodyPr>
            <a:noAutofit/>
          </a:bodyPr>
          <a:lstStyle>
            <a:lvl1pPr algn="ctr">
              <a:defRPr sz="2200" b="1" i="0" baseline="0">
                <a:latin typeface="Tahoma" pitchFamily="34" charset="0"/>
                <a:cs typeface="Tahoma" pitchFamily="34" charset="0"/>
              </a:defRPr>
            </a:lvl1pPr>
          </a:lstStyle>
          <a:p>
            <a:r>
              <a:rPr lang="en-US" smtClean="0"/>
              <a:t>Click to edit Master title style</a:t>
            </a:r>
            <a:endParaRPr lang="en-US" dirty="0"/>
          </a:p>
        </p:txBody>
      </p:sp>
      <p:sp>
        <p:nvSpPr>
          <p:cNvPr id="18" name="Text Placeholder 16"/>
          <p:cNvSpPr>
            <a:spLocks noGrp="1"/>
          </p:cNvSpPr>
          <p:nvPr>
            <p:ph type="body" sz="quarter" idx="10"/>
          </p:nvPr>
        </p:nvSpPr>
        <p:spPr>
          <a:xfrm>
            <a:off x="685800" y="1143000"/>
            <a:ext cx="7772400" cy="381000"/>
          </a:xfrm>
          <a:prstGeom prst="rect">
            <a:avLst/>
          </a:prstGeom>
        </p:spPr>
        <p:txBody>
          <a:bodyPr>
            <a:noAutofit/>
          </a:bodyPr>
          <a:lstStyle>
            <a:lvl1pPr algn="ctr">
              <a:buFontTx/>
              <a:buNone/>
              <a:defRPr sz="2200" b="1" i="0" baseline="0">
                <a:latin typeface="Tahoma"/>
                <a:cs typeface="Tahoma (Headings)"/>
              </a:defRPr>
            </a:lvl1pPr>
          </a:lstStyle>
          <a:p>
            <a:pPr lvl="0"/>
            <a:r>
              <a:rPr lang="en-US" smtClean="0"/>
              <a:t>Click to edit Master text styles</a:t>
            </a:r>
          </a:p>
        </p:txBody>
      </p:sp>
      <p:sp>
        <p:nvSpPr>
          <p:cNvPr id="10" name="Slide Number Placeholder 12"/>
          <p:cNvSpPr>
            <a:spLocks noGrp="1"/>
          </p:cNvSpPr>
          <p:nvPr>
            <p:ph type="sldNum" sz="quarter" idx="15"/>
          </p:nvPr>
        </p:nvSpPr>
        <p:spPr/>
        <p:txBody>
          <a:bodyPr/>
          <a:lstStyle>
            <a:lvl1pPr>
              <a:defRPr/>
            </a:lvl1pPr>
          </a:lstStyle>
          <a:p>
            <a:fld id="{5D582733-0083-42BB-B086-4EFE0A3C3D8D}" type="slidenum">
              <a:rPr lang="en-US"/>
              <a:pPr/>
              <a:t>‹#›</a:t>
            </a:fld>
            <a:endParaRPr lang="en-US"/>
          </a:p>
        </p:txBody>
      </p:sp>
      <p:sp>
        <p:nvSpPr>
          <p:cNvPr id="11" name="Footer Placeholder 13"/>
          <p:cNvSpPr>
            <a:spLocks noGrp="1"/>
          </p:cNvSpPr>
          <p:nvPr>
            <p:ph type="ftr" sz="quarter" idx="16"/>
          </p:nvPr>
        </p:nvSpPr>
        <p:spPr/>
        <p:txBody>
          <a:bodyPr/>
          <a:lstStyle>
            <a:lvl1pPr>
              <a:defRPr/>
            </a:lvl1pPr>
          </a:lstStyle>
          <a:p>
            <a:r>
              <a:rPr lang="en-US"/>
              <a:t>Distribution Statement</a:t>
            </a:r>
          </a:p>
        </p:txBody>
      </p:sp>
      <p:sp>
        <p:nvSpPr>
          <p:cNvPr id="12" name="Date Placeholder 12"/>
          <p:cNvSpPr>
            <a:spLocks noGrp="1"/>
          </p:cNvSpPr>
          <p:nvPr>
            <p:ph type="dt" sz="half" idx="17"/>
          </p:nvPr>
        </p:nvSpPr>
        <p:spPr/>
        <p:txBody>
          <a:bodyPr/>
          <a:lstStyle>
            <a:lvl1pPr>
              <a:defRPr/>
            </a:lvl1pPr>
          </a:lstStyle>
          <a:p>
            <a:fld id="{589A264B-7552-4F48-A921-10DA921FA630}" type="datetime1">
              <a:rPr lang="en-US"/>
              <a:pPr/>
              <a:t>9/5/16</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pic>
        <p:nvPicPr>
          <p:cNvPr id="3" name="Picture 8" descr="0827_DARPA_Vector_JS1_CMYK_CORRECTED_NL"/>
          <p:cNvPicPr>
            <a:picLocks noChangeAspect="1" noChangeArrowheads="1"/>
          </p:cNvPicPr>
          <p:nvPr/>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4" name="Straight Connector 8"/>
          <p:cNvCxnSpPr>
            <a:cxnSpLocks noChangeShapeType="1"/>
          </p:cNvCxnSpPr>
          <p:nvPr userDrawn="1"/>
        </p:nvCxnSpPr>
        <p:spPr bwMode="auto">
          <a:xfrm>
            <a:off x="381000" y="3200400"/>
            <a:ext cx="8382000" cy="1588"/>
          </a:xfrm>
          <a:prstGeom prst="line">
            <a:avLst/>
          </a:prstGeom>
          <a:noFill/>
          <a:ln w="22225">
            <a:solidFill>
              <a:srgbClr val="0F5E90"/>
            </a:solidFill>
            <a:round/>
            <a:headEnd/>
            <a:tailEnd/>
          </a:ln>
        </p:spPr>
      </p:cxnSp>
      <p:sp>
        <p:nvSpPr>
          <p:cNvPr id="2" name="Title 1"/>
          <p:cNvSpPr>
            <a:spLocks noGrp="1"/>
          </p:cNvSpPr>
          <p:nvPr>
            <p:ph type="ctrTitle"/>
          </p:nvPr>
        </p:nvSpPr>
        <p:spPr>
          <a:xfrm>
            <a:off x="685800" y="23622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fld id="{515F8967-2CC3-409E-953D-369270047415}" type="slidenum">
              <a:rPr lang="en-US"/>
              <a:pPr/>
              <a:t>‹#›</a:t>
            </a:fld>
            <a:endParaRPr lang="en-US"/>
          </a:p>
        </p:txBody>
      </p:sp>
      <p:sp>
        <p:nvSpPr>
          <p:cNvPr id="6" name="Footer Placeholder 6"/>
          <p:cNvSpPr>
            <a:spLocks noGrp="1"/>
          </p:cNvSpPr>
          <p:nvPr>
            <p:ph type="ftr" sz="quarter" idx="11"/>
          </p:nvPr>
        </p:nvSpPr>
        <p:spPr/>
        <p:txBody>
          <a:bodyPr/>
          <a:lstStyle>
            <a:lvl1pPr>
              <a:defRPr/>
            </a:lvl1pPr>
          </a:lstStyle>
          <a:p>
            <a:r>
              <a:rPr lang="en-US"/>
              <a:t>Distribution Statement</a:t>
            </a:r>
          </a:p>
        </p:txBody>
      </p:sp>
      <p:sp>
        <p:nvSpPr>
          <p:cNvPr id="7" name="Date Placeholder 8"/>
          <p:cNvSpPr>
            <a:spLocks noGrp="1"/>
          </p:cNvSpPr>
          <p:nvPr>
            <p:ph type="dt" sz="half" idx="12"/>
          </p:nvPr>
        </p:nvSpPr>
        <p:spPr/>
        <p:txBody>
          <a:bodyPr/>
          <a:lstStyle>
            <a:lvl1pPr>
              <a:defRPr/>
            </a:lvl1pPr>
          </a:lstStyle>
          <a:p>
            <a:fld id="{78C54B72-E674-4056-9D43-C2D09459F09C}" type="datetime1">
              <a:rPr lang="en-US"/>
              <a:pPr/>
              <a:t>9/5/16</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5" name="Straight Connector 8"/>
          <p:cNvCxnSpPr>
            <a:cxnSpLocks noChangeShapeType="1"/>
          </p:cNvCxnSpPr>
          <p:nvPr userDrawn="1"/>
        </p:nvCxnSpPr>
        <p:spPr bwMode="auto">
          <a:xfrm>
            <a:off x="381000" y="3200400"/>
            <a:ext cx="8382000" cy="1588"/>
          </a:xfrm>
          <a:prstGeom prst="line">
            <a:avLst/>
          </a:prstGeom>
          <a:noFill/>
          <a:ln w="22225">
            <a:solidFill>
              <a:srgbClr val="0F5E90"/>
            </a:solidFill>
            <a:round/>
            <a:headEnd/>
            <a:tailEnd/>
          </a:ln>
        </p:spPr>
      </p:cxnSp>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685800" y="23622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r>
              <a:rPr lang="en-US"/>
              <a:t>Distribution Statement</a:t>
            </a:r>
          </a:p>
        </p:txBody>
      </p:sp>
      <p:sp>
        <p:nvSpPr>
          <p:cNvPr id="7" name="Slide Number Placeholder 5"/>
          <p:cNvSpPr>
            <a:spLocks noGrp="1"/>
          </p:cNvSpPr>
          <p:nvPr>
            <p:ph type="sldNum" sz="quarter" idx="11"/>
          </p:nvPr>
        </p:nvSpPr>
        <p:spPr/>
        <p:txBody>
          <a:bodyPr/>
          <a:lstStyle>
            <a:lvl1pPr>
              <a:defRPr/>
            </a:lvl1pPr>
          </a:lstStyle>
          <a:p>
            <a:fld id="{CB662849-E872-4322-8A25-0D4DA35C048A}" type="slidenum">
              <a:rPr lang="en-US"/>
              <a:pPr/>
              <a:t>‹#›</a:t>
            </a:fld>
            <a:endParaRPr lang="en-US"/>
          </a:p>
        </p:txBody>
      </p:sp>
      <p:sp>
        <p:nvSpPr>
          <p:cNvPr id="8" name="Date Placeholder 8"/>
          <p:cNvSpPr>
            <a:spLocks noGrp="1"/>
          </p:cNvSpPr>
          <p:nvPr>
            <p:ph type="dt" sz="half" idx="12"/>
          </p:nvPr>
        </p:nvSpPr>
        <p:spPr/>
        <p:txBody>
          <a:bodyPr/>
          <a:lstStyle>
            <a:lvl1pPr>
              <a:defRPr/>
            </a:lvl1pPr>
          </a:lstStyle>
          <a:p>
            <a:fld id="{45B502A3-2FB8-47C4-81DA-C162E636F4FD}" type="datetime1">
              <a:rPr lang="en-US"/>
              <a:pPr/>
              <a:t>9/5/16</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5" name="Straight Connector 8"/>
          <p:cNvCxnSpPr>
            <a:cxnSpLocks noChangeShapeType="1"/>
          </p:cNvCxnSpPr>
          <p:nvPr userDrawn="1"/>
        </p:nvCxnSpPr>
        <p:spPr bwMode="auto">
          <a:xfrm>
            <a:off x="381000" y="4343400"/>
            <a:ext cx="8382000" cy="1588"/>
          </a:xfrm>
          <a:prstGeom prst="line">
            <a:avLst/>
          </a:prstGeom>
          <a:noFill/>
          <a:ln w="22225">
            <a:solidFill>
              <a:srgbClr val="0F5E90"/>
            </a:solidFill>
            <a:round/>
            <a:headEnd/>
            <a:tailEnd/>
          </a:ln>
        </p:spPr>
      </p:cxnSp>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2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Footer Placeholder 4"/>
          <p:cNvSpPr>
            <a:spLocks noGrp="1"/>
          </p:cNvSpPr>
          <p:nvPr>
            <p:ph type="ftr" sz="quarter" idx="10"/>
          </p:nvPr>
        </p:nvSpPr>
        <p:spPr/>
        <p:txBody>
          <a:bodyPr/>
          <a:lstStyle>
            <a:lvl1pPr>
              <a:defRPr/>
            </a:lvl1pPr>
          </a:lstStyle>
          <a:p>
            <a:r>
              <a:rPr lang="en-US"/>
              <a:t>Distribution Statement</a:t>
            </a:r>
          </a:p>
        </p:txBody>
      </p:sp>
      <p:sp>
        <p:nvSpPr>
          <p:cNvPr id="7" name="Slide Number Placeholder 5"/>
          <p:cNvSpPr>
            <a:spLocks noGrp="1"/>
          </p:cNvSpPr>
          <p:nvPr>
            <p:ph type="sldNum" sz="quarter" idx="11"/>
          </p:nvPr>
        </p:nvSpPr>
        <p:spPr/>
        <p:txBody>
          <a:bodyPr/>
          <a:lstStyle>
            <a:lvl1pPr>
              <a:defRPr/>
            </a:lvl1pPr>
          </a:lstStyle>
          <a:p>
            <a:fld id="{1A1CD604-59A6-4966-ABCC-63C14CDE4423}" type="slidenum">
              <a:rPr lang="en-US"/>
              <a:pPr/>
              <a:t>‹#›</a:t>
            </a:fld>
            <a:endParaRPr lang="en-US"/>
          </a:p>
        </p:txBody>
      </p:sp>
      <p:sp>
        <p:nvSpPr>
          <p:cNvPr id="8" name="Date Placeholder 8"/>
          <p:cNvSpPr>
            <a:spLocks noGrp="1"/>
          </p:cNvSpPr>
          <p:nvPr>
            <p:ph type="dt" sz="half" idx="12"/>
          </p:nvPr>
        </p:nvSpPr>
        <p:spPr/>
        <p:txBody>
          <a:bodyPr/>
          <a:lstStyle>
            <a:lvl1pPr>
              <a:defRPr/>
            </a:lvl1pPr>
          </a:lstStyle>
          <a:p>
            <a:fld id="{63DBDA53-F4D2-4E71-847B-419C439B9900}" type="datetime1">
              <a:rPr lang="en-US"/>
              <a:pPr/>
              <a:t>9/5/16</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5" name="Straight Connector 7"/>
          <p:cNvCxnSpPr>
            <a:cxnSpLocks noChangeShapeType="1"/>
          </p:cNvCxnSpPr>
          <p:nvPr userDrawn="1"/>
        </p:nvCxnSpPr>
        <p:spPr bwMode="auto">
          <a:xfrm>
            <a:off x="381000" y="3200400"/>
            <a:ext cx="8382000" cy="1588"/>
          </a:xfrm>
          <a:prstGeom prst="line">
            <a:avLst/>
          </a:prstGeom>
          <a:noFill/>
          <a:ln w="22225">
            <a:solidFill>
              <a:srgbClr val="0F5E90"/>
            </a:solidFill>
            <a:round/>
            <a:headEnd/>
            <a:tailEnd/>
          </a:ln>
        </p:spPr>
      </p:cxnSp>
      <p:sp>
        <p:nvSpPr>
          <p:cNvPr id="3" name="Subtitle 2"/>
          <p:cNvSpPr>
            <a:spLocks noGrp="1"/>
          </p:cNvSpPr>
          <p:nvPr>
            <p:ph type="subTitle" idx="1"/>
          </p:nvPr>
        </p:nvSpPr>
        <p:spPr>
          <a:xfrm>
            <a:off x="685800" y="3352800"/>
            <a:ext cx="7772400" cy="45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itle 1"/>
          <p:cNvSpPr>
            <a:spLocks noGrp="1"/>
          </p:cNvSpPr>
          <p:nvPr>
            <p:ph type="ctrTitle"/>
          </p:nvPr>
        </p:nvSpPr>
        <p:spPr>
          <a:xfrm>
            <a:off x="685800" y="2514600"/>
            <a:ext cx="7772400" cy="884080"/>
          </a:xfrm>
          <a:prstGeom prst="rect">
            <a:avLst/>
          </a:prstGeom>
        </p:spPr>
        <p:txBody>
          <a:bodyPr>
            <a:normAutofit/>
          </a:bodyPr>
          <a:lstStyle>
            <a:lvl1pPr algn="ctr">
              <a:defRPr sz="2200" b="0">
                <a:latin typeface="Tahoma" pitchFamily="34" charset="0"/>
                <a:cs typeface="Tahoma" pitchFamily="34" charset="0"/>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r>
              <a:rPr lang="en-US"/>
              <a:t>Distribution Statement</a:t>
            </a:r>
          </a:p>
        </p:txBody>
      </p:sp>
      <p:sp>
        <p:nvSpPr>
          <p:cNvPr id="7" name="Slide Number Placeholder 5"/>
          <p:cNvSpPr>
            <a:spLocks noGrp="1"/>
          </p:cNvSpPr>
          <p:nvPr>
            <p:ph type="sldNum" sz="quarter" idx="11"/>
          </p:nvPr>
        </p:nvSpPr>
        <p:spPr/>
        <p:txBody>
          <a:bodyPr/>
          <a:lstStyle>
            <a:lvl1pPr>
              <a:defRPr/>
            </a:lvl1pPr>
          </a:lstStyle>
          <a:p>
            <a:fld id="{8FCF5BB3-BD62-4728-94C2-634C13F46D0D}" type="slidenum">
              <a:rPr lang="en-US"/>
              <a:pPr/>
              <a:t>‹#›</a:t>
            </a:fld>
            <a:endParaRPr lang="en-US"/>
          </a:p>
        </p:txBody>
      </p:sp>
      <p:sp>
        <p:nvSpPr>
          <p:cNvPr id="8" name="Date Placeholder 8"/>
          <p:cNvSpPr>
            <a:spLocks noGrp="1"/>
          </p:cNvSpPr>
          <p:nvPr>
            <p:ph type="dt" sz="half" idx="12"/>
          </p:nvPr>
        </p:nvSpPr>
        <p:spPr/>
        <p:txBody>
          <a:bodyPr/>
          <a:lstStyle>
            <a:lvl1pPr>
              <a:defRPr/>
            </a:lvl1pPr>
          </a:lstStyle>
          <a:p>
            <a:fld id="{0C77382B-D897-4D44-9B53-C239F1346A63}" type="datetime1">
              <a:rPr lang="en-US"/>
              <a:pPr/>
              <a:t>9/5/16</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5"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3" name="Content Placeholder 2"/>
          <p:cNvSpPr>
            <a:spLocks noGrp="1"/>
          </p:cNvSpPr>
          <p:nvPr>
            <p:ph idx="1"/>
          </p:nvPr>
        </p:nvSpPr>
        <p:spPr>
          <a:xfrm>
            <a:off x="381000" y="1219200"/>
            <a:ext cx="8382000" cy="5029200"/>
          </a:xfrm>
        </p:spPr>
        <p:txBody>
          <a:bodyPr/>
          <a:lstStyle>
            <a:lvl2pPr>
              <a:defRPr sz="1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1600200" y="228600"/>
            <a:ext cx="7162800" cy="334962"/>
          </a:xfrm>
        </p:spPr>
        <p:txBody>
          <a:body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r>
              <a:rPr lang="en-US"/>
              <a:t>Distribution Statement</a:t>
            </a:r>
          </a:p>
        </p:txBody>
      </p:sp>
      <p:sp>
        <p:nvSpPr>
          <p:cNvPr id="7" name="Slide Number Placeholder 5"/>
          <p:cNvSpPr>
            <a:spLocks noGrp="1"/>
          </p:cNvSpPr>
          <p:nvPr>
            <p:ph type="sldNum" sz="quarter" idx="11"/>
          </p:nvPr>
        </p:nvSpPr>
        <p:spPr/>
        <p:txBody>
          <a:bodyPr/>
          <a:lstStyle>
            <a:lvl1pPr>
              <a:defRPr/>
            </a:lvl1pPr>
          </a:lstStyle>
          <a:p>
            <a:fld id="{407EBFC2-CF88-4102-924C-DA16BE96516C}" type="slidenum">
              <a:rPr lang="en-US"/>
              <a:pPr/>
              <a:t>‹#›</a:t>
            </a:fld>
            <a:endParaRPr lang="en-US"/>
          </a:p>
        </p:txBody>
      </p:sp>
      <p:sp>
        <p:nvSpPr>
          <p:cNvPr id="8" name="Date Placeholder 12"/>
          <p:cNvSpPr>
            <a:spLocks noGrp="1"/>
          </p:cNvSpPr>
          <p:nvPr>
            <p:ph type="dt" sz="half" idx="12"/>
          </p:nvPr>
        </p:nvSpPr>
        <p:spPr/>
        <p:txBody>
          <a:bodyPr/>
          <a:lstStyle>
            <a:lvl1pPr>
              <a:defRPr/>
            </a:lvl1pPr>
          </a:lstStyle>
          <a:p>
            <a:fld id="{70697303-8A0A-4D75-9BF4-0AC506BE6E66}" type="datetime1">
              <a:rPr lang="en-US"/>
              <a:pPr/>
              <a:t>9/5/16</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4"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7" name="Title 6"/>
          <p:cNvSpPr>
            <a:spLocks noGrp="1"/>
          </p:cNvSpPr>
          <p:nvPr>
            <p:ph type="title"/>
          </p:nvPr>
        </p:nvSpPr>
        <p:spPr/>
        <p:txBody>
          <a:bodyPr/>
          <a:lstStyle/>
          <a:p>
            <a:r>
              <a:rPr lang="en-US"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r>
              <a:rPr lang="en-US"/>
              <a:t>Distribution Statement</a:t>
            </a:r>
          </a:p>
        </p:txBody>
      </p:sp>
      <p:sp>
        <p:nvSpPr>
          <p:cNvPr id="6" name="Slide Number Placeholder 4"/>
          <p:cNvSpPr>
            <a:spLocks noGrp="1"/>
          </p:cNvSpPr>
          <p:nvPr>
            <p:ph type="sldNum" sz="quarter" idx="11"/>
          </p:nvPr>
        </p:nvSpPr>
        <p:spPr/>
        <p:txBody>
          <a:bodyPr/>
          <a:lstStyle>
            <a:lvl1pPr>
              <a:defRPr/>
            </a:lvl1pPr>
          </a:lstStyle>
          <a:p>
            <a:fld id="{777E8F51-CDA3-4744-8801-E8C5F3159CE8}" type="slidenum">
              <a:rPr lang="en-US"/>
              <a:pPr/>
              <a:t>‹#›</a:t>
            </a:fld>
            <a:endParaRPr lang="en-US"/>
          </a:p>
        </p:txBody>
      </p:sp>
      <p:sp>
        <p:nvSpPr>
          <p:cNvPr id="8" name="Date Placeholder 8"/>
          <p:cNvSpPr>
            <a:spLocks noGrp="1"/>
          </p:cNvSpPr>
          <p:nvPr>
            <p:ph type="dt" sz="half" idx="12"/>
          </p:nvPr>
        </p:nvSpPr>
        <p:spPr/>
        <p:txBody>
          <a:bodyPr/>
          <a:lstStyle>
            <a:lvl1pPr>
              <a:defRPr/>
            </a:lvl1pPr>
          </a:lstStyle>
          <a:p>
            <a:fld id="{BC09074E-0922-4F59-BB36-3145797354DA}" type="datetime1">
              <a:rPr lang="en-US"/>
              <a:pPr/>
              <a:t>9/5/16</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3"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4" name="Footer Placeholder 3"/>
          <p:cNvSpPr>
            <a:spLocks noGrp="1"/>
          </p:cNvSpPr>
          <p:nvPr>
            <p:ph type="ftr" sz="quarter" idx="10"/>
          </p:nvPr>
        </p:nvSpPr>
        <p:spPr/>
        <p:txBody>
          <a:bodyPr/>
          <a:lstStyle>
            <a:lvl1pPr>
              <a:defRPr/>
            </a:lvl1pPr>
          </a:lstStyle>
          <a:p>
            <a:r>
              <a:rPr lang="en-US"/>
              <a:t>Distribution Statement</a:t>
            </a:r>
          </a:p>
        </p:txBody>
      </p:sp>
      <p:sp>
        <p:nvSpPr>
          <p:cNvPr id="5" name="Slide Number Placeholder 4"/>
          <p:cNvSpPr>
            <a:spLocks noGrp="1"/>
          </p:cNvSpPr>
          <p:nvPr>
            <p:ph type="sldNum" sz="quarter" idx="11"/>
          </p:nvPr>
        </p:nvSpPr>
        <p:spPr/>
        <p:txBody>
          <a:bodyPr/>
          <a:lstStyle>
            <a:lvl1pPr>
              <a:defRPr/>
            </a:lvl1pPr>
          </a:lstStyle>
          <a:p>
            <a:fld id="{BBBBEE96-5E37-43E3-9FDA-CC97BBC403C2}" type="slidenum">
              <a:rPr lang="en-US"/>
              <a:pPr/>
              <a:t>‹#›</a:t>
            </a:fld>
            <a:endParaRPr lang="en-US"/>
          </a:p>
        </p:txBody>
      </p:sp>
      <p:sp>
        <p:nvSpPr>
          <p:cNvPr id="6" name="Date Placeholder 6"/>
          <p:cNvSpPr>
            <a:spLocks noGrp="1"/>
          </p:cNvSpPr>
          <p:nvPr>
            <p:ph type="dt" sz="half" idx="12"/>
          </p:nvPr>
        </p:nvSpPr>
        <p:spPr/>
        <p:txBody>
          <a:bodyPr/>
          <a:lstStyle>
            <a:lvl1pPr>
              <a:defRPr/>
            </a:lvl1pPr>
          </a:lstStyle>
          <a:p>
            <a:fld id="{EED95400-4705-401E-9A95-9DF0AE109F56}" type="datetime1">
              <a:rPr lang="en-US"/>
              <a:pPr/>
              <a:t>9/5/16</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lvl1pPr>
              <a:defRPr/>
            </a:lvl1pPr>
          </a:lstStyle>
          <a:p>
            <a:r>
              <a:rPr lang="en-US"/>
              <a:t>Distribution Statement</a:t>
            </a:r>
          </a:p>
        </p:txBody>
      </p:sp>
      <p:sp>
        <p:nvSpPr>
          <p:cNvPr id="4" name="Slide Number Placeholder 3"/>
          <p:cNvSpPr>
            <a:spLocks noGrp="1"/>
          </p:cNvSpPr>
          <p:nvPr>
            <p:ph type="sldNum" sz="quarter" idx="11"/>
          </p:nvPr>
        </p:nvSpPr>
        <p:spPr/>
        <p:txBody>
          <a:bodyPr/>
          <a:lstStyle>
            <a:lvl1pPr>
              <a:defRPr/>
            </a:lvl1pPr>
          </a:lstStyle>
          <a:p>
            <a:fld id="{22B1FA87-C69E-472D-A2D8-B3C7C9832634}"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CE87934A-3EA6-483F-8942-F76083023B6F}" type="datetime1">
              <a:rPr lang="en-US"/>
              <a:pPr/>
              <a:t>9/5/16</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6" name="Content Placeholder 5"/>
          <p:cNvSpPr>
            <a:spLocks noGrp="1"/>
          </p:cNvSpPr>
          <p:nvPr>
            <p:ph sz="quarter" idx="12"/>
          </p:nvPr>
        </p:nvSpPr>
        <p:spPr>
          <a:xfrm>
            <a:off x="381000" y="1219200"/>
            <a:ext cx="83820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3"/>
          </p:nvPr>
        </p:nvSpPr>
        <p:spPr>
          <a:xfrm>
            <a:off x="381000" y="3810000"/>
            <a:ext cx="8382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Footer Placeholder 2"/>
          <p:cNvSpPr>
            <a:spLocks noGrp="1"/>
          </p:cNvSpPr>
          <p:nvPr>
            <p:ph type="ftr" sz="quarter" idx="14"/>
          </p:nvPr>
        </p:nvSpPr>
        <p:spPr/>
        <p:txBody>
          <a:bodyPr/>
          <a:lstStyle>
            <a:lvl1pPr>
              <a:defRPr/>
            </a:lvl1pPr>
          </a:lstStyle>
          <a:p>
            <a:r>
              <a:rPr lang="en-US"/>
              <a:t>Distribution Statement</a:t>
            </a:r>
          </a:p>
        </p:txBody>
      </p:sp>
      <p:sp>
        <p:nvSpPr>
          <p:cNvPr id="9" name="Slide Number Placeholder 3"/>
          <p:cNvSpPr>
            <a:spLocks noGrp="1"/>
          </p:cNvSpPr>
          <p:nvPr>
            <p:ph type="sldNum" sz="quarter" idx="15"/>
          </p:nvPr>
        </p:nvSpPr>
        <p:spPr/>
        <p:txBody>
          <a:bodyPr/>
          <a:lstStyle>
            <a:lvl1pPr>
              <a:defRPr/>
            </a:lvl1pPr>
          </a:lstStyle>
          <a:p>
            <a:fld id="{E78BBD17-C0C3-4284-9D1F-18BB231C2C62}" type="slidenum">
              <a:rPr lang="en-US"/>
              <a:pPr/>
              <a:t>‹#›</a:t>
            </a:fld>
            <a:endParaRPr lang="en-US"/>
          </a:p>
        </p:txBody>
      </p:sp>
      <p:sp>
        <p:nvSpPr>
          <p:cNvPr id="11" name="Date Placeholder 8"/>
          <p:cNvSpPr>
            <a:spLocks noGrp="1"/>
          </p:cNvSpPr>
          <p:nvPr>
            <p:ph type="dt" sz="half" idx="16"/>
          </p:nvPr>
        </p:nvSpPr>
        <p:spPr/>
        <p:txBody>
          <a:bodyPr/>
          <a:lstStyle>
            <a:lvl1pPr>
              <a:defRPr/>
            </a:lvl1pPr>
          </a:lstStyle>
          <a:p>
            <a:fld id="{A796EFA9-7D47-4683-A34E-4264A0B65474}" type="datetime1">
              <a:rPr lang="en-US"/>
              <a:pPr/>
              <a:t>9/5/16</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3" name="Content Placeholder 2"/>
          <p:cNvSpPr>
            <a:spLocks noGrp="1"/>
          </p:cNvSpPr>
          <p:nvPr>
            <p:ph sz="half" idx="1"/>
          </p:nvPr>
        </p:nvSpPr>
        <p:spPr>
          <a:xfrm>
            <a:off x="381000" y="1219200"/>
            <a:ext cx="4114800" cy="5029200"/>
          </a:xfrm>
        </p:spPr>
        <p:txBody>
          <a:bodyPr/>
          <a:lstStyle>
            <a:lvl1pPr>
              <a:defRPr sz="1800"/>
            </a:lvl1pPr>
            <a:lvl2pPr>
              <a:defRPr sz="1600"/>
            </a:lvl2pPr>
            <a:lvl3pPr>
              <a:defRPr sz="1400"/>
            </a:lvl3pPr>
            <a:lvl4pPr>
              <a:defRPr sz="1300"/>
            </a:lvl4pPr>
            <a:lvl5pPr>
              <a:defRPr sz="1300" u="none"/>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114800" cy="5029200"/>
          </a:xfrm>
        </p:spPr>
        <p:txBody>
          <a:bodyPr/>
          <a:lstStyle>
            <a:lvl1pPr>
              <a:defRPr sz="1800"/>
            </a:lvl1pPr>
            <a:lvl2pPr>
              <a:defRPr sz="1600"/>
            </a:lvl2pPr>
            <a:lvl3pPr>
              <a:defRPr sz="1400"/>
            </a:lvl3pPr>
            <a:lvl4pPr>
              <a:defRPr sz="13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7" name="Footer Placeholder 5"/>
          <p:cNvSpPr>
            <a:spLocks noGrp="1"/>
          </p:cNvSpPr>
          <p:nvPr>
            <p:ph type="ftr" sz="quarter" idx="10"/>
          </p:nvPr>
        </p:nvSpPr>
        <p:spPr/>
        <p:txBody>
          <a:bodyPr/>
          <a:lstStyle>
            <a:lvl1pPr>
              <a:defRPr/>
            </a:lvl1pPr>
          </a:lstStyle>
          <a:p>
            <a:r>
              <a:rPr lang="en-US"/>
              <a:t>Distribution Statement</a:t>
            </a:r>
          </a:p>
        </p:txBody>
      </p:sp>
      <p:sp>
        <p:nvSpPr>
          <p:cNvPr id="8" name="Slide Number Placeholder 6"/>
          <p:cNvSpPr>
            <a:spLocks noGrp="1"/>
          </p:cNvSpPr>
          <p:nvPr>
            <p:ph type="sldNum" sz="quarter" idx="11"/>
          </p:nvPr>
        </p:nvSpPr>
        <p:spPr/>
        <p:txBody>
          <a:bodyPr/>
          <a:lstStyle>
            <a:lvl1pPr>
              <a:defRPr/>
            </a:lvl1pPr>
          </a:lstStyle>
          <a:p>
            <a:fld id="{A853F374-4955-4F63-AAEB-67C820685F7F}"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176C6AAD-A6C2-4EAA-AC76-43AE68BAD129}" type="datetime1">
              <a:rPr lang="en-US"/>
              <a:pPr/>
              <a:t>9/5/16</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8"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3" name="Text Placeholder 2"/>
          <p:cNvSpPr>
            <a:spLocks noGrp="1"/>
          </p:cNvSpPr>
          <p:nvPr>
            <p:ph type="body" idx="1"/>
          </p:nvPr>
        </p:nvSpPr>
        <p:spPr>
          <a:xfrm>
            <a:off x="381000" y="1219200"/>
            <a:ext cx="4114800"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51376" y="1219200"/>
            <a:ext cx="4114800"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1" y="1858962"/>
            <a:ext cx="4114800" cy="4389438"/>
          </a:xfrm>
        </p:spPr>
        <p:txBody>
          <a:bodyPr/>
          <a:lstStyle>
            <a:lvl1pPr>
              <a:defRPr sz="1800"/>
            </a:lvl1pPr>
            <a:lvl2pPr>
              <a:defRPr sz="1600"/>
            </a:lvl2pPr>
            <a:lvl3pPr>
              <a:defRPr sz="1400"/>
            </a:lvl3pPr>
            <a:lvl4pPr>
              <a:defRPr sz="1300"/>
            </a:lvl4pPr>
            <a:lvl5pPr>
              <a:defRPr sz="13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r>
              <a:rPr lang="en-US"/>
              <a:t>Distribution Statement</a:t>
            </a:r>
          </a:p>
        </p:txBody>
      </p:sp>
      <p:sp>
        <p:nvSpPr>
          <p:cNvPr id="10" name="Slide Number Placeholder 8"/>
          <p:cNvSpPr>
            <a:spLocks noGrp="1"/>
          </p:cNvSpPr>
          <p:nvPr>
            <p:ph type="sldNum" sz="quarter" idx="11"/>
          </p:nvPr>
        </p:nvSpPr>
        <p:spPr/>
        <p:txBody>
          <a:bodyPr/>
          <a:lstStyle>
            <a:lvl1pPr>
              <a:defRPr/>
            </a:lvl1pPr>
          </a:lstStyle>
          <a:p>
            <a:fld id="{FDD36FDC-CC1F-470C-811A-40FE9E773BD5}" type="slidenum">
              <a:rPr lang="en-US"/>
              <a:pPr/>
              <a:t>‹#›</a:t>
            </a:fld>
            <a:endParaRPr lang="en-US"/>
          </a:p>
        </p:txBody>
      </p:sp>
      <p:sp>
        <p:nvSpPr>
          <p:cNvPr id="11" name="Date Placeholder 12"/>
          <p:cNvSpPr>
            <a:spLocks noGrp="1"/>
          </p:cNvSpPr>
          <p:nvPr>
            <p:ph type="dt" sz="half" idx="12"/>
          </p:nvPr>
        </p:nvSpPr>
        <p:spPr/>
        <p:txBody>
          <a:bodyPr/>
          <a:lstStyle>
            <a:lvl1pPr>
              <a:defRPr/>
            </a:lvl1pPr>
          </a:lstStyle>
          <a:p>
            <a:fld id="{3D20C454-0348-4E7D-AD1F-111686361962}" type="datetime1">
              <a:rPr lang="en-US"/>
              <a:pPr/>
              <a:t>9/5/16</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9" name="Content Placeholder 8"/>
          <p:cNvSpPr>
            <a:spLocks noGrp="1"/>
          </p:cNvSpPr>
          <p:nvPr>
            <p:ph sz="quarter" idx="12"/>
          </p:nvPr>
        </p:nvSpPr>
        <p:spPr>
          <a:xfrm>
            <a:off x="3810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6172200" y="1219200"/>
            <a:ext cx="25908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r>
              <a:rPr lang="en-US"/>
              <a:t>Distribution Statement</a:t>
            </a:r>
          </a:p>
        </p:txBody>
      </p:sp>
      <p:sp>
        <p:nvSpPr>
          <p:cNvPr id="8" name="Slide Number Placeholder 3"/>
          <p:cNvSpPr>
            <a:spLocks noGrp="1"/>
          </p:cNvSpPr>
          <p:nvPr>
            <p:ph type="sldNum" sz="quarter" idx="15"/>
          </p:nvPr>
        </p:nvSpPr>
        <p:spPr/>
        <p:txBody>
          <a:bodyPr/>
          <a:lstStyle>
            <a:lvl1pPr>
              <a:defRPr/>
            </a:lvl1pPr>
          </a:lstStyle>
          <a:p>
            <a:fld id="{5BC4FE1E-C2CB-463B-A72B-2ABB406809C5}" type="slidenum">
              <a:rPr lang="en-US"/>
              <a:pPr/>
              <a:t>‹#›</a:t>
            </a:fld>
            <a:endParaRPr lang="en-US"/>
          </a:p>
        </p:txBody>
      </p:sp>
      <p:sp>
        <p:nvSpPr>
          <p:cNvPr id="10" name="Date Placeholder 9"/>
          <p:cNvSpPr>
            <a:spLocks noGrp="1"/>
          </p:cNvSpPr>
          <p:nvPr>
            <p:ph type="dt" sz="half" idx="16"/>
          </p:nvPr>
        </p:nvSpPr>
        <p:spPr/>
        <p:txBody>
          <a:bodyPr/>
          <a:lstStyle>
            <a:lvl1pPr>
              <a:defRPr/>
            </a:lvl1pPr>
          </a:lstStyle>
          <a:p>
            <a:fld id="{7CAC4059-9FCB-4A16-9BA0-3C70FAF7E0D5}" type="datetime1">
              <a:rPr lang="en-US"/>
              <a:pPr/>
              <a:t>9/5/16</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9" name="Content Placeholder 8"/>
          <p:cNvSpPr>
            <a:spLocks noGrp="1"/>
          </p:cNvSpPr>
          <p:nvPr>
            <p:ph sz="quarter" idx="12"/>
          </p:nvPr>
        </p:nvSpPr>
        <p:spPr>
          <a:xfrm>
            <a:off x="3124200" y="1219200"/>
            <a:ext cx="5638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3"/>
          </p:nvPr>
        </p:nvSpPr>
        <p:spPr>
          <a:xfrm>
            <a:off x="381000" y="1219200"/>
            <a:ext cx="25908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7" name="Footer Placeholder 2"/>
          <p:cNvSpPr>
            <a:spLocks noGrp="1"/>
          </p:cNvSpPr>
          <p:nvPr>
            <p:ph type="ftr" sz="quarter" idx="14"/>
          </p:nvPr>
        </p:nvSpPr>
        <p:spPr/>
        <p:txBody>
          <a:bodyPr/>
          <a:lstStyle>
            <a:lvl1pPr>
              <a:defRPr/>
            </a:lvl1pPr>
          </a:lstStyle>
          <a:p>
            <a:r>
              <a:rPr lang="en-US"/>
              <a:t>Distribution Statement</a:t>
            </a:r>
          </a:p>
        </p:txBody>
      </p:sp>
      <p:sp>
        <p:nvSpPr>
          <p:cNvPr id="8" name="Slide Number Placeholder 3"/>
          <p:cNvSpPr>
            <a:spLocks noGrp="1"/>
          </p:cNvSpPr>
          <p:nvPr>
            <p:ph type="sldNum" sz="quarter" idx="15"/>
          </p:nvPr>
        </p:nvSpPr>
        <p:spPr/>
        <p:txBody>
          <a:bodyPr/>
          <a:lstStyle>
            <a:lvl1pPr>
              <a:defRPr/>
            </a:lvl1pPr>
          </a:lstStyle>
          <a:p>
            <a:fld id="{9F2C67EF-93E8-4FE9-AAD5-1334502632DE}" type="slidenum">
              <a:rPr lang="en-US"/>
              <a:pPr/>
              <a:t>‹#›</a:t>
            </a:fld>
            <a:endParaRPr lang="en-US"/>
          </a:p>
        </p:txBody>
      </p:sp>
      <p:sp>
        <p:nvSpPr>
          <p:cNvPr id="10" name="Date Placeholder 9"/>
          <p:cNvSpPr>
            <a:spLocks noGrp="1"/>
          </p:cNvSpPr>
          <p:nvPr>
            <p:ph type="dt" sz="half" idx="16"/>
          </p:nvPr>
        </p:nvSpPr>
        <p:spPr/>
        <p:txBody>
          <a:bodyPr/>
          <a:lstStyle>
            <a:lvl1pPr>
              <a:defRPr/>
            </a:lvl1pPr>
          </a:lstStyle>
          <a:p>
            <a:fld id="{D1E63D47-6C38-4F8C-9949-B6A7510A1527}" type="datetime1">
              <a:rPr lang="en-US"/>
              <a:pPr/>
              <a:t>9/5/16</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8" name="Content Placeholder 7"/>
          <p:cNvSpPr>
            <a:spLocks noGrp="1"/>
          </p:cNvSpPr>
          <p:nvPr>
            <p:ph sz="quarter" idx="12"/>
          </p:nvPr>
        </p:nvSpPr>
        <p:spPr>
          <a:xfrm>
            <a:off x="381000" y="1219200"/>
            <a:ext cx="41148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3"/>
          </p:nvPr>
        </p:nvSpPr>
        <p:spPr>
          <a:xfrm>
            <a:off x="381000" y="3733800"/>
            <a:ext cx="41148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4"/>
          </p:nvPr>
        </p:nvSpPr>
        <p:spPr>
          <a:xfrm>
            <a:off x="46482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4"/>
          <p:cNvSpPr>
            <a:spLocks noGrp="1"/>
          </p:cNvSpPr>
          <p:nvPr>
            <p:ph type="title"/>
          </p:nvPr>
        </p:nvSpPr>
        <p:spPr/>
        <p:txBody>
          <a:bodyPr/>
          <a:lstStyle/>
          <a:p>
            <a:r>
              <a:rPr lang="en-US" smtClean="0"/>
              <a:t>Click to edit Master title style</a:t>
            </a:r>
            <a:endParaRPr lang="en-US" dirty="0"/>
          </a:p>
        </p:txBody>
      </p:sp>
      <p:sp>
        <p:nvSpPr>
          <p:cNvPr id="9" name="Date Placeholder 12"/>
          <p:cNvSpPr>
            <a:spLocks noGrp="1"/>
          </p:cNvSpPr>
          <p:nvPr>
            <p:ph type="dt" sz="half" idx="15"/>
          </p:nvPr>
        </p:nvSpPr>
        <p:spPr/>
        <p:txBody>
          <a:bodyPr/>
          <a:lstStyle>
            <a:lvl1pPr>
              <a:defRPr/>
            </a:lvl1pPr>
          </a:lstStyle>
          <a:p>
            <a:fld id="{99C042B0-6595-4261-A0E7-A1C54E5F8F36}" type="datetime1">
              <a:rPr lang="en-US"/>
              <a:pPr/>
              <a:t>9/5/16</a:t>
            </a:fld>
            <a:endParaRPr lang="en-US"/>
          </a:p>
        </p:txBody>
      </p:sp>
      <p:sp>
        <p:nvSpPr>
          <p:cNvPr id="11" name="Slide Number Placeholder 15"/>
          <p:cNvSpPr>
            <a:spLocks noGrp="1"/>
          </p:cNvSpPr>
          <p:nvPr>
            <p:ph type="sldNum" sz="quarter" idx="16"/>
          </p:nvPr>
        </p:nvSpPr>
        <p:spPr/>
        <p:txBody>
          <a:bodyPr/>
          <a:lstStyle>
            <a:lvl1pPr>
              <a:defRPr/>
            </a:lvl1pPr>
          </a:lstStyle>
          <a:p>
            <a:fld id="{EC24B2A8-F46A-49C1-9452-0D12904032B7}" type="slidenum">
              <a:rPr lang="en-US"/>
              <a:pPr/>
              <a:t>‹#›</a:t>
            </a:fld>
            <a:endParaRPr lang="en-US"/>
          </a:p>
        </p:txBody>
      </p:sp>
      <p:sp>
        <p:nvSpPr>
          <p:cNvPr id="13" name="Footer Placeholder 16"/>
          <p:cNvSpPr>
            <a:spLocks noGrp="1"/>
          </p:cNvSpPr>
          <p:nvPr>
            <p:ph type="ftr" sz="quarter" idx="17"/>
          </p:nvPr>
        </p:nvSpPr>
        <p:spPr/>
        <p:txBody>
          <a:bodyPr/>
          <a:lstStyle>
            <a:lvl1pPr>
              <a:defRPr/>
            </a:lvl1pPr>
          </a:lstStyle>
          <a:p>
            <a:r>
              <a:rPr lang="en-US"/>
              <a:t>Distribution Statement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5" name="Straight Connector 7"/>
          <p:cNvCxnSpPr>
            <a:cxnSpLocks noChangeShapeType="1"/>
          </p:cNvCxnSpPr>
          <p:nvPr userDrawn="1"/>
        </p:nvCxnSpPr>
        <p:spPr bwMode="auto">
          <a:xfrm>
            <a:off x="381000" y="4343400"/>
            <a:ext cx="8382000" cy="1588"/>
          </a:xfrm>
          <a:prstGeom prst="line">
            <a:avLst/>
          </a:prstGeom>
          <a:noFill/>
          <a:ln w="22225">
            <a:solidFill>
              <a:srgbClr val="0F5E90"/>
            </a:solidFill>
            <a:round/>
            <a:headEnd/>
            <a:tailEnd/>
          </a:ln>
        </p:spPr>
      </p:cxnSp>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defRPr/>
            </a:lvl1pPr>
          </a:lstStyle>
          <a:p>
            <a:r>
              <a:rPr lang="en-US"/>
              <a:t>Distribution Statement</a:t>
            </a:r>
          </a:p>
        </p:txBody>
      </p:sp>
      <p:sp>
        <p:nvSpPr>
          <p:cNvPr id="7" name="Slide Number Placeholder 5"/>
          <p:cNvSpPr>
            <a:spLocks noGrp="1"/>
          </p:cNvSpPr>
          <p:nvPr>
            <p:ph type="sldNum" sz="quarter" idx="11"/>
          </p:nvPr>
        </p:nvSpPr>
        <p:spPr/>
        <p:txBody>
          <a:bodyPr/>
          <a:lstStyle>
            <a:lvl1pPr>
              <a:defRPr/>
            </a:lvl1pPr>
          </a:lstStyle>
          <a:p>
            <a:fld id="{AA8416E0-983F-4C35-86A0-C682821A1478}" type="slidenum">
              <a:rPr lang="en-US"/>
              <a:pPr/>
              <a:t>‹#›</a:t>
            </a:fld>
            <a:endParaRPr lang="en-US"/>
          </a:p>
        </p:txBody>
      </p:sp>
      <p:sp>
        <p:nvSpPr>
          <p:cNvPr id="8" name="Date Placeholder 8"/>
          <p:cNvSpPr>
            <a:spLocks noGrp="1"/>
          </p:cNvSpPr>
          <p:nvPr>
            <p:ph type="dt" sz="half" idx="12"/>
          </p:nvPr>
        </p:nvSpPr>
        <p:spPr/>
        <p:txBody>
          <a:bodyPr/>
          <a:lstStyle>
            <a:lvl1pPr>
              <a:defRPr/>
            </a:lvl1pPr>
          </a:lstStyle>
          <a:p>
            <a:fld id="{69464485-7110-4BBC-A509-8ED7F20094CF}" type="datetime1">
              <a:rPr lang="en-US"/>
              <a:pPr/>
              <a:t>9/5/16</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8" name="Content Placeholder 7"/>
          <p:cNvSpPr>
            <a:spLocks noGrp="1"/>
          </p:cNvSpPr>
          <p:nvPr>
            <p:ph sz="quarter" idx="12"/>
          </p:nvPr>
        </p:nvSpPr>
        <p:spPr>
          <a:xfrm>
            <a:off x="4648200" y="1219200"/>
            <a:ext cx="41148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3"/>
          </p:nvPr>
        </p:nvSpPr>
        <p:spPr>
          <a:xfrm>
            <a:off x="4648200" y="3810000"/>
            <a:ext cx="41148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4"/>
          </p:nvPr>
        </p:nvSpPr>
        <p:spPr>
          <a:xfrm>
            <a:off x="381000" y="12192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r>
              <a:rPr lang="en-US"/>
              <a:t>Distribution Statement</a:t>
            </a:r>
          </a:p>
        </p:txBody>
      </p:sp>
      <p:sp>
        <p:nvSpPr>
          <p:cNvPr id="11" name="Slide Number Placeholder 3"/>
          <p:cNvSpPr>
            <a:spLocks noGrp="1"/>
          </p:cNvSpPr>
          <p:nvPr>
            <p:ph type="sldNum" sz="quarter" idx="16"/>
          </p:nvPr>
        </p:nvSpPr>
        <p:spPr/>
        <p:txBody>
          <a:bodyPr/>
          <a:lstStyle>
            <a:lvl1pPr>
              <a:defRPr/>
            </a:lvl1pPr>
          </a:lstStyle>
          <a:p>
            <a:fld id="{12F5CCA9-9809-4717-84F1-00D1526F7568}" type="slidenum">
              <a:rPr lang="en-US"/>
              <a:pPr/>
              <a:t>‹#›</a:t>
            </a:fld>
            <a:endParaRPr lang="en-US"/>
          </a:p>
        </p:txBody>
      </p:sp>
      <p:sp>
        <p:nvSpPr>
          <p:cNvPr id="13" name="Date Placeholder 10"/>
          <p:cNvSpPr>
            <a:spLocks noGrp="1"/>
          </p:cNvSpPr>
          <p:nvPr>
            <p:ph type="dt" sz="half" idx="17"/>
          </p:nvPr>
        </p:nvSpPr>
        <p:spPr/>
        <p:txBody>
          <a:bodyPr/>
          <a:lstStyle>
            <a:lvl1pPr>
              <a:defRPr/>
            </a:lvl1pPr>
          </a:lstStyle>
          <a:p>
            <a:fld id="{B22A68DB-4CCF-4A0A-92DF-B571BC8A3656}" type="datetime1">
              <a:rPr lang="en-US"/>
              <a:pPr/>
              <a:t>9/5/16</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8" name="Content Placeholder 7"/>
          <p:cNvSpPr>
            <a:spLocks noGrp="1"/>
          </p:cNvSpPr>
          <p:nvPr>
            <p:ph sz="quarter" idx="12"/>
          </p:nvPr>
        </p:nvSpPr>
        <p:spPr>
          <a:xfrm>
            <a:off x="381000" y="1219200"/>
            <a:ext cx="41148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3"/>
          </p:nvPr>
        </p:nvSpPr>
        <p:spPr>
          <a:xfrm>
            <a:off x="4648200" y="1219200"/>
            <a:ext cx="41148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4"/>
          </p:nvPr>
        </p:nvSpPr>
        <p:spPr>
          <a:xfrm>
            <a:off x="381000" y="3733800"/>
            <a:ext cx="8382000" cy="251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5"/>
          </p:nvPr>
        </p:nvSpPr>
        <p:spPr/>
        <p:txBody>
          <a:bodyPr/>
          <a:lstStyle>
            <a:lvl1pPr>
              <a:defRPr/>
            </a:lvl1pPr>
          </a:lstStyle>
          <a:p>
            <a:r>
              <a:rPr lang="en-US"/>
              <a:t>Distribution Statement</a:t>
            </a:r>
          </a:p>
        </p:txBody>
      </p:sp>
      <p:sp>
        <p:nvSpPr>
          <p:cNvPr id="11" name="Slide Number Placeholder 3"/>
          <p:cNvSpPr>
            <a:spLocks noGrp="1"/>
          </p:cNvSpPr>
          <p:nvPr>
            <p:ph type="sldNum" sz="quarter" idx="16"/>
          </p:nvPr>
        </p:nvSpPr>
        <p:spPr/>
        <p:txBody>
          <a:bodyPr/>
          <a:lstStyle>
            <a:lvl1pPr>
              <a:defRPr/>
            </a:lvl1pPr>
          </a:lstStyle>
          <a:p>
            <a:fld id="{2D846E20-8AB0-4B5D-9F33-0F5EAA301865}" type="slidenum">
              <a:rPr lang="en-US"/>
              <a:pPr/>
              <a:t>‹#›</a:t>
            </a:fld>
            <a:endParaRPr lang="en-US"/>
          </a:p>
        </p:txBody>
      </p:sp>
      <p:sp>
        <p:nvSpPr>
          <p:cNvPr id="13" name="Date Placeholder 10"/>
          <p:cNvSpPr>
            <a:spLocks noGrp="1"/>
          </p:cNvSpPr>
          <p:nvPr>
            <p:ph type="dt" sz="half" idx="17"/>
          </p:nvPr>
        </p:nvSpPr>
        <p:spPr/>
        <p:txBody>
          <a:bodyPr/>
          <a:lstStyle>
            <a:lvl1pPr>
              <a:defRPr/>
            </a:lvl1pPr>
          </a:lstStyle>
          <a:p>
            <a:fld id="{6D493F30-6C6E-4091-BF0D-023BDD54A1B3}" type="datetime1">
              <a:rPr lang="en-US"/>
              <a:pPr/>
              <a:t>9/5/16</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10" name="Content Placeholder 9"/>
          <p:cNvSpPr>
            <a:spLocks noGrp="1"/>
          </p:cNvSpPr>
          <p:nvPr>
            <p:ph sz="quarter" idx="12"/>
          </p:nvPr>
        </p:nvSpPr>
        <p:spPr>
          <a:xfrm>
            <a:off x="381000" y="1219200"/>
            <a:ext cx="26670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3"/>
          </p:nvPr>
        </p:nvSpPr>
        <p:spPr>
          <a:xfrm>
            <a:off x="3200400" y="1219200"/>
            <a:ext cx="27432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4"/>
          </p:nvPr>
        </p:nvSpPr>
        <p:spPr>
          <a:xfrm>
            <a:off x="6096000" y="1219200"/>
            <a:ext cx="26670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a:lstStyle/>
          <a:p>
            <a:r>
              <a:rPr lang="en-US" smtClean="0"/>
              <a:t>Click to edit Master title style</a:t>
            </a:r>
            <a:endParaRPr lang="en-US" dirty="0"/>
          </a:p>
        </p:txBody>
      </p:sp>
      <p:sp>
        <p:nvSpPr>
          <p:cNvPr id="8" name="Footer Placeholder 2"/>
          <p:cNvSpPr>
            <a:spLocks noGrp="1"/>
          </p:cNvSpPr>
          <p:nvPr>
            <p:ph type="ftr" sz="quarter" idx="15"/>
          </p:nvPr>
        </p:nvSpPr>
        <p:spPr/>
        <p:txBody>
          <a:bodyPr/>
          <a:lstStyle>
            <a:lvl1pPr>
              <a:defRPr/>
            </a:lvl1pPr>
          </a:lstStyle>
          <a:p>
            <a:r>
              <a:rPr lang="en-US"/>
              <a:t>Distribution Statement</a:t>
            </a:r>
          </a:p>
        </p:txBody>
      </p:sp>
      <p:sp>
        <p:nvSpPr>
          <p:cNvPr id="9" name="Slide Number Placeholder 3"/>
          <p:cNvSpPr>
            <a:spLocks noGrp="1"/>
          </p:cNvSpPr>
          <p:nvPr>
            <p:ph type="sldNum" sz="quarter" idx="16"/>
          </p:nvPr>
        </p:nvSpPr>
        <p:spPr/>
        <p:txBody>
          <a:bodyPr/>
          <a:lstStyle>
            <a:lvl1pPr>
              <a:defRPr/>
            </a:lvl1pPr>
          </a:lstStyle>
          <a:p>
            <a:fld id="{3C7C27DE-834D-4499-A7D2-293A643AD987}" type="slidenum">
              <a:rPr lang="en-US"/>
              <a:pPr/>
              <a:t>‹#›</a:t>
            </a:fld>
            <a:endParaRPr lang="en-US"/>
          </a:p>
        </p:txBody>
      </p:sp>
      <p:sp>
        <p:nvSpPr>
          <p:cNvPr id="11" name="Date Placeholder 10"/>
          <p:cNvSpPr>
            <a:spLocks noGrp="1"/>
          </p:cNvSpPr>
          <p:nvPr>
            <p:ph type="dt" sz="half" idx="17"/>
          </p:nvPr>
        </p:nvSpPr>
        <p:spPr/>
        <p:txBody>
          <a:bodyPr/>
          <a:lstStyle>
            <a:lvl1pPr>
              <a:defRPr/>
            </a:lvl1pPr>
          </a:lstStyle>
          <a:p>
            <a:fld id="{D210A87D-9E47-4BAA-B8BC-D79050D70376}" type="datetime1">
              <a:rPr lang="en-US"/>
              <a:pPr/>
              <a:t>9/5/16</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8"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5" name="Content Placeholder 7"/>
          <p:cNvSpPr>
            <a:spLocks noGrp="1"/>
          </p:cNvSpPr>
          <p:nvPr>
            <p:ph sz="quarter" idx="12"/>
          </p:nvPr>
        </p:nvSpPr>
        <p:spPr>
          <a:xfrm>
            <a:off x="381000" y="1219200"/>
            <a:ext cx="41148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3"/>
          </p:nvPr>
        </p:nvSpPr>
        <p:spPr>
          <a:xfrm>
            <a:off x="4648200" y="12192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3810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4648200" y="3810000"/>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9"/>
          <p:cNvSpPr>
            <a:spLocks noGrp="1"/>
          </p:cNvSpPr>
          <p:nvPr>
            <p:ph type="title"/>
          </p:nvPr>
        </p:nvSpPr>
        <p:spPr/>
        <p:txBody>
          <a:bodyPr/>
          <a:lstStyle/>
          <a:p>
            <a:r>
              <a:rPr lang="en-US" smtClean="0"/>
              <a:t>Click to edit Master title style</a:t>
            </a:r>
            <a:endParaRPr lang="en-US" dirty="0"/>
          </a:p>
        </p:txBody>
      </p:sp>
      <p:sp>
        <p:nvSpPr>
          <p:cNvPr id="9" name="Footer Placeholder 2"/>
          <p:cNvSpPr>
            <a:spLocks noGrp="1"/>
          </p:cNvSpPr>
          <p:nvPr>
            <p:ph type="ftr" sz="quarter" idx="16"/>
          </p:nvPr>
        </p:nvSpPr>
        <p:spPr/>
        <p:txBody>
          <a:bodyPr/>
          <a:lstStyle>
            <a:lvl1pPr>
              <a:defRPr/>
            </a:lvl1pPr>
          </a:lstStyle>
          <a:p>
            <a:r>
              <a:rPr lang="en-US"/>
              <a:t>Distribution Statement</a:t>
            </a:r>
          </a:p>
        </p:txBody>
      </p:sp>
      <p:sp>
        <p:nvSpPr>
          <p:cNvPr id="10" name="Slide Number Placeholder 3"/>
          <p:cNvSpPr>
            <a:spLocks noGrp="1"/>
          </p:cNvSpPr>
          <p:nvPr>
            <p:ph type="sldNum" sz="quarter" idx="17"/>
          </p:nvPr>
        </p:nvSpPr>
        <p:spPr/>
        <p:txBody>
          <a:bodyPr/>
          <a:lstStyle>
            <a:lvl1pPr>
              <a:defRPr/>
            </a:lvl1pPr>
          </a:lstStyle>
          <a:p>
            <a:fld id="{D625DD8F-A79B-4949-92C4-45CC7238E8B9}" type="slidenum">
              <a:rPr lang="en-US"/>
              <a:pPr/>
              <a:t>‹#›</a:t>
            </a:fld>
            <a:endParaRPr lang="en-US"/>
          </a:p>
        </p:txBody>
      </p:sp>
      <p:sp>
        <p:nvSpPr>
          <p:cNvPr id="12" name="Date Placeholder 11"/>
          <p:cNvSpPr>
            <a:spLocks noGrp="1"/>
          </p:cNvSpPr>
          <p:nvPr>
            <p:ph type="dt" sz="half" idx="18"/>
          </p:nvPr>
        </p:nvSpPr>
        <p:spPr/>
        <p:txBody>
          <a:bodyPr/>
          <a:lstStyle>
            <a:lvl1pPr>
              <a:defRPr/>
            </a:lvl1pPr>
          </a:lstStyle>
          <a:p>
            <a:fld id="{3763196F-F9B5-40D2-AAA4-F216FF073F6D}" type="datetime1">
              <a:rPr lang="en-US"/>
              <a:pPr/>
              <a:t>9/5/16</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a:xfrm>
            <a:off x="381000" y="1219200"/>
            <a:ext cx="3084513" cy="762000"/>
          </a:xfrm>
          <a:prstGeom prst="rect">
            <a:avLst/>
          </a:prstGeom>
        </p:spPr>
        <p:txBody>
          <a:bodyPr anchor="b"/>
          <a:lstStyle>
            <a:lvl1pPr algn="l">
              <a:defRPr sz="22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87950" cy="5029199"/>
          </a:xfrm>
        </p:spPr>
        <p:txBody>
          <a:bodyPr/>
          <a:lstStyle>
            <a:lvl1pPr>
              <a:defRPr sz="1800"/>
            </a:lvl1pPr>
            <a:lvl2pPr>
              <a:defRPr sz="1600"/>
            </a:lvl2pPr>
            <a:lvl3pPr>
              <a:defRPr sz="1400"/>
            </a:lvl3pPr>
            <a:lvl4pPr>
              <a:defRPr sz="1300"/>
            </a:lvl4pPr>
            <a:lvl5pPr>
              <a:defRPr sz="13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981200"/>
            <a:ext cx="3084513" cy="4267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Footer Placeholder 5"/>
          <p:cNvSpPr>
            <a:spLocks noGrp="1"/>
          </p:cNvSpPr>
          <p:nvPr>
            <p:ph type="ftr" sz="quarter" idx="10"/>
          </p:nvPr>
        </p:nvSpPr>
        <p:spPr/>
        <p:txBody>
          <a:bodyPr/>
          <a:lstStyle>
            <a:lvl1pPr>
              <a:defRPr/>
            </a:lvl1pPr>
          </a:lstStyle>
          <a:p>
            <a:r>
              <a:rPr lang="en-US"/>
              <a:t>Distribution Statement</a:t>
            </a:r>
          </a:p>
        </p:txBody>
      </p:sp>
      <p:sp>
        <p:nvSpPr>
          <p:cNvPr id="8" name="Slide Number Placeholder 6"/>
          <p:cNvSpPr>
            <a:spLocks noGrp="1"/>
          </p:cNvSpPr>
          <p:nvPr>
            <p:ph type="sldNum" sz="quarter" idx="11"/>
          </p:nvPr>
        </p:nvSpPr>
        <p:spPr/>
        <p:txBody>
          <a:bodyPr/>
          <a:lstStyle>
            <a:lvl1pPr>
              <a:defRPr/>
            </a:lvl1pPr>
          </a:lstStyle>
          <a:p>
            <a:fld id="{5DD8B9E9-857D-4278-8AC9-D719175F388C}"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CCAC6EA8-7543-4F58-99C5-67F05E89A951}" type="datetime1">
              <a:rPr lang="en-US"/>
              <a:pPr/>
              <a:t>9/5/16</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6"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a:xfrm>
            <a:off x="381000" y="4800600"/>
            <a:ext cx="8382000" cy="566738"/>
          </a:xfrm>
          <a:prstGeom prst="rect">
            <a:avLst/>
          </a:prstGeom>
        </p:spPr>
        <p:txBody>
          <a:bodyPr anchor="b">
            <a:normAutofit/>
          </a:bodyPr>
          <a:lstStyle>
            <a:lvl1pPr algn="l">
              <a:defRPr sz="2200" b="1"/>
            </a:lvl1pPr>
          </a:lstStyle>
          <a:p>
            <a:r>
              <a:rPr lang="en-US" smtClean="0"/>
              <a:t>Click to edit Master title style</a:t>
            </a:r>
            <a:endParaRPr lang="en-US" dirty="0"/>
          </a:p>
        </p:txBody>
      </p:sp>
      <p:sp>
        <p:nvSpPr>
          <p:cNvPr id="3" name="Picture Placeholder 2"/>
          <p:cNvSpPr>
            <a:spLocks noGrp="1"/>
          </p:cNvSpPr>
          <p:nvPr>
            <p:ph type="pic" idx="1"/>
          </p:nvPr>
        </p:nvSpPr>
        <p:spPr>
          <a:xfrm>
            <a:off x="381000" y="1219200"/>
            <a:ext cx="8382000" cy="34290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381000" y="5367338"/>
            <a:ext cx="8382000" cy="88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Footer Placeholder 5"/>
          <p:cNvSpPr>
            <a:spLocks noGrp="1"/>
          </p:cNvSpPr>
          <p:nvPr>
            <p:ph type="ftr" sz="quarter" idx="10"/>
          </p:nvPr>
        </p:nvSpPr>
        <p:spPr/>
        <p:txBody>
          <a:bodyPr/>
          <a:lstStyle>
            <a:lvl1pPr>
              <a:defRPr/>
            </a:lvl1pPr>
          </a:lstStyle>
          <a:p>
            <a:r>
              <a:rPr lang="en-US"/>
              <a:t>Distribution Statement</a:t>
            </a:r>
          </a:p>
        </p:txBody>
      </p:sp>
      <p:sp>
        <p:nvSpPr>
          <p:cNvPr id="8" name="Slide Number Placeholder 6"/>
          <p:cNvSpPr>
            <a:spLocks noGrp="1"/>
          </p:cNvSpPr>
          <p:nvPr>
            <p:ph type="sldNum" sz="quarter" idx="11"/>
          </p:nvPr>
        </p:nvSpPr>
        <p:spPr/>
        <p:txBody>
          <a:bodyPr/>
          <a:lstStyle>
            <a:lvl1pPr>
              <a:defRPr/>
            </a:lvl1pPr>
          </a:lstStyle>
          <a:p>
            <a:fld id="{BE1F79EF-8878-43C7-A45A-B97ACC7F126C}"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391585B3-8A20-4A49-A109-53E7AEEC562F}" type="datetime1">
              <a:rPr lang="en-US"/>
              <a:pPr/>
              <a:t>9/5/16</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10"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Content Placeholder 14"/>
          <p:cNvSpPr>
            <a:spLocks noGrp="1"/>
          </p:cNvSpPr>
          <p:nvPr>
            <p:ph sz="quarter" idx="16"/>
          </p:nvPr>
        </p:nvSpPr>
        <p:spPr>
          <a:xfrm>
            <a:off x="2971800" y="1219200"/>
            <a:ext cx="3200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2"/>
          <p:cNvSpPr>
            <a:spLocks noGrp="1"/>
          </p:cNvSpPr>
          <p:nvPr>
            <p:ph type="ftr" sz="quarter" idx="17"/>
          </p:nvPr>
        </p:nvSpPr>
        <p:spPr/>
        <p:txBody>
          <a:bodyPr/>
          <a:lstStyle>
            <a:lvl1pPr>
              <a:defRPr/>
            </a:lvl1pPr>
          </a:lstStyle>
          <a:p>
            <a:r>
              <a:rPr lang="en-US"/>
              <a:t>Distribution Statement</a:t>
            </a:r>
          </a:p>
        </p:txBody>
      </p:sp>
      <p:sp>
        <p:nvSpPr>
          <p:cNvPr id="14" name="Slide Number Placeholder 3"/>
          <p:cNvSpPr>
            <a:spLocks noGrp="1"/>
          </p:cNvSpPr>
          <p:nvPr>
            <p:ph type="sldNum" sz="quarter" idx="18"/>
          </p:nvPr>
        </p:nvSpPr>
        <p:spPr/>
        <p:txBody>
          <a:bodyPr/>
          <a:lstStyle>
            <a:lvl1pPr>
              <a:defRPr/>
            </a:lvl1pPr>
          </a:lstStyle>
          <a:p>
            <a:fld id="{660928DF-31EE-4CB0-B1D3-C02C340CAF64}" type="slidenum">
              <a:rPr lang="en-US"/>
              <a:pPr/>
              <a:t>‹#›</a:t>
            </a:fld>
            <a:endParaRPr lang="en-US"/>
          </a:p>
        </p:txBody>
      </p:sp>
      <p:sp>
        <p:nvSpPr>
          <p:cNvPr id="16" name="Date Placeholder 11"/>
          <p:cNvSpPr>
            <a:spLocks noGrp="1"/>
          </p:cNvSpPr>
          <p:nvPr>
            <p:ph type="dt" sz="half" idx="19"/>
          </p:nvPr>
        </p:nvSpPr>
        <p:spPr/>
        <p:txBody>
          <a:bodyPr/>
          <a:lstStyle>
            <a:lvl1pPr>
              <a:defRPr/>
            </a:lvl1pPr>
          </a:lstStyle>
          <a:p>
            <a:fld id="{BF5454FD-12F0-4FEB-B9D9-F6A43A4189FF}" type="datetime1">
              <a:rPr lang="en-US"/>
              <a:pPr/>
              <a:t>9/5/16</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12" name="Straight Connector 8"/>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Content Placeholder 7"/>
          <p:cNvSpPr>
            <a:spLocks noGrp="1"/>
          </p:cNvSpPr>
          <p:nvPr>
            <p:ph sz="quarter" idx="12"/>
          </p:nvPr>
        </p:nvSpPr>
        <p:spPr>
          <a:xfrm>
            <a:off x="381000" y="12192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8"/>
          <p:cNvSpPr>
            <a:spLocks noGrp="1"/>
          </p:cNvSpPr>
          <p:nvPr>
            <p:ph sz="quarter" idx="13"/>
          </p:nvPr>
        </p:nvSpPr>
        <p:spPr>
          <a:xfrm>
            <a:off x="381000" y="38100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10"/>
          <p:cNvSpPr>
            <a:spLocks noGrp="1"/>
          </p:cNvSpPr>
          <p:nvPr>
            <p:ph sz="quarter" idx="14"/>
          </p:nvPr>
        </p:nvSpPr>
        <p:spPr>
          <a:xfrm>
            <a:off x="6324600" y="12192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Content Placeholder 12"/>
          <p:cNvSpPr>
            <a:spLocks noGrp="1"/>
          </p:cNvSpPr>
          <p:nvPr>
            <p:ph sz="quarter" idx="15"/>
          </p:nvPr>
        </p:nvSpPr>
        <p:spPr>
          <a:xfrm>
            <a:off x="6324600" y="3810000"/>
            <a:ext cx="24384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Content Placeholder 14"/>
          <p:cNvSpPr>
            <a:spLocks noGrp="1"/>
          </p:cNvSpPr>
          <p:nvPr>
            <p:ph sz="quarter" idx="16"/>
          </p:nvPr>
        </p:nvSpPr>
        <p:spPr>
          <a:xfrm>
            <a:off x="2971800" y="1752600"/>
            <a:ext cx="3200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2971800" y="1219200"/>
            <a:ext cx="3200400" cy="381000"/>
          </a:xfrm>
        </p:spPr>
        <p:txBody>
          <a:bodyPr/>
          <a:lstStyle>
            <a:lvl1pPr algn="ctr">
              <a:buNone/>
              <a:defRPr sz="1600" b="1"/>
            </a:lvl1pPr>
          </a:lstStyle>
          <a:p>
            <a:pPr lvl="0"/>
            <a:r>
              <a:rPr lang="en-US" smtClean="0"/>
              <a:t>Click to edit Master text styles</a:t>
            </a:r>
          </a:p>
        </p:txBody>
      </p:sp>
      <p:sp>
        <p:nvSpPr>
          <p:cNvPr id="16" name="Footer Placeholder 2"/>
          <p:cNvSpPr>
            <a:spLocks noGrp="1"/>
          </p:cNvSpPr>
          <p:nvPr>
            <p:ph type="ftr" sz="quarter" idx="18"/>
          </p:nvPr>
        </p:nvSpPr>
        <p:spPr/>
        <p:txBody>
          <a:bodyPr/>
          <a:lstStyle>
            <a:lvl1pPr>
              <a:defRPr/>
            </a:lvl1pPr>
          </a:lstStyle>
          <a:p>
            <a:r>
              <a:rPr lang="en-US"/>
              <a:t>Distribution Statement</a:t>
            </a:r>
          </a:p>
        </p:txBody>
      </p:sp>
      <p:sp>
        <p:nvSpPr>
          <p:cNvPr id="17" name="Slide Number Placeholder 3"/>
          <p:cNvSpPr>
            <a:spLocks noGrp="1"/>
          </p:cNvSpPr>
          <p:nvPr>
            <p:ph type="sldNum" sz="quarter" idx="19"/>
          </p:nvPr>
        </p:nvSpPr>
        <p:spPr/>
        <p:txBody>
          <a:bodyPr/>
          <a:lstStyle>
            <a:lvl1pPr>
              <a:defRPr/>
            </a:lvl1pPr>
          </a:lstStyle>
          <a:p>
            <a:fld id="{C683AEF8-BF3C-466C-AB59-CDA8A6B7FF64}" type="slidenum">
              <a:rPr lang="en-US"/>
              <a:pPr/>
              <a:t>‹#›</a:t>
            </a:fld>
            <a:endParaRPr lang="en-US"/>
          </a:p>
        </p:txBody>
      </p:sp>
      <p:sp>
        <p:nvSpPr>
          <p:cNvPr id="18" name="Date Placeholder 15"/>
          <p:cNvSpPr>
            <a:spLocks noGrp="1"/>
          </p:cNvSpPr>
          <p:nvPr>
            <p:ph type="dt" sz="half" idx="20"/>
          </p:nvPr>
        </p:nvSpPr>
        <p:spPr/>
        <p:txBody>
          <a:bodyPr/>
          <a:lstStyle>
            <a:lvl1pPr>
              <a:defRPr/>
            </a:lvl1pPr>
          </a:lstStyle>
          <a:p>
            <a:fld id="{0F4B6302-ED8E-470D-8C8A-37DE556AAD5B}" type="datetime1">
              <a:rPr lang="en-US"/>
              <a:pPr/>
              <a:t>9/5/16</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rot="5400000">
            <a:off x="8070850" y="539750"/>
            <a:ext cx="1066800" cy="5969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rot="5400000">
            <a:off x="4876007" y="3428206"/>
            <a:ext cx="6324600" cy="7778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a:xfrm rot="5400000">
            <a:off x="6111081" y="3871119"/>
            <a:ext cx="5029200" cy="334962"/>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04800"/>
            <a:ext cx="7239000" cy="6324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rot="5400000">
            <a:off x="-2408237" y="2941637"/>
            <a:ext cx="5486400" cy="365125"/>
          </a:xfrm>
        </p:spPr>
        <p:txBody>
          <a:bodyPr/>
          <a:lstStyle>
            <a:lvl1pPr>
              <a:defRPr/>
            </a:lvl1pPr>
          </a:lstStyle>
          <a:p>
            <a:r>
              <a:rPr lang="en-US"/>
              <a:t>Distribution Statement</a:t>
            </a:r>
          </a:p>
        </p:txBody>
      </p:sp>
      <p:sp>
        <p:nvSpPr>
          <p:cNvPr id="7" name="Slide Number Placeholder 5"/>
          <p:cNvSpPr>
            <a:spLocks noGrp="1"/>
          </p:cNvSpPr>
          <p:nvPr>
            <p:ph type="sldNum" sz="quarter" idx="11"/>
          </p:nvPr>
        </p:nvSpPr>
        <p:spPr>
          <a:xfrm rot="5400000">
            <a:off x="-7937" y="6103937"/>
            <a:ext cx="685800" cy="365125"/>
          </a:xfrm>
        </p:spPr>
        <p:txBody>
          <a:bodyPr/>
          <a:lstStyle>
            <a:lvl1pPr>
              <a:defRPr/>
            </a:lvl1pPr>
          </a:lstStyle>
          <a:p>
            <a:fld id="{43CFD038-04A1-44B2-8600-4DE245F4C1E2}" type="slidenum">
              <a:rPr lang="en-US"/>
              <a:pPr/>
              <a:t>‹#›</a:t>
            </a:fld>
            <a:endParaRPr lang="en-US"/>
          </a:p>
        </p:txBody>
      </p:sp>
      <p:sp>
        <p:nvSpPr>
          <p:cNvPr id="8" name="Date Placeholder 7"/>
          <p:cNvSpPr>
            <a:spLocks noGrp="1"/>
          </p:cNvSpPr>
          <p:nvPr>
            <p:ph type="dt" sz="half" idx="12"/>
          </p:nvPr>
        </p:nvSpPr>
        <p:spPr/>
        <p:txBody>
          <a:bodyPr/>
          <a:lstStyle>
            <a:lvl1pPr>
              <a:defRPr/>
            </a:lvl1pPr>
          </a:lstStyle>
          <a:p>
            <a:fld id="{33082EDB-6FDA-423A-82F7-564223F4EC2F}" type="datetime1">
              <a:rPr lang="en-US"/>
              <a:pPr/>
              <a:t>9/5/16</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rot="5400000">
            <a:off x="8070850" y="539750"/>
            <a:ext cx="1066800" cy="5969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rot="5400000">
            <a:off x="4876007" y="3428206"/>
            <a:ext cx="6324600" cy="77787"/>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 name="Vertical Title 1"/>
          <p:cNvSpPr>
            <a:spLocks noGrp="1"/>
          </p:cNvSpPr>
          <p:nvPr>
            <p:ph type="title" orient="vert"/>
          </p:nvPr>
        </p:nvSpPr>
        <p:spPr>
          <a:xfrm>
            <a:off x="6629400" y="304800"/>
            <a:ext cx="1219200" cy="63246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04800"/>
            <a:ext cx="5867400" cy="6324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rot="5400000">
            <a:off x="-2446337" y="2903537"/>
            <a:ext cx="5562600" cy="365125"/>
          </a:xfrm>
        </p:spPr>
        <p:txBody>
          <a:bodyPr/>
          <a:lstStyle>
            <a:lvl1pPr>
              <a:defRPr/>
            </a:lvl1pPr>
          </a:lstStyle>
          <a:p>
            <a:r>
              <a:rPr lang="en-US"/>
              <a:t>Distribution Statement</a:t>
            </a:r>
          </a:p>
        </p:txBody>
      </p:sp>
      <p:sp>
        <p:nvSpPr>
          <p:cNvPr id="7" name="Slide Number Placeholder 5"/>
          <p:cNvSpPr>
            <a:spLocks noGrp="1"/>
          </p:cNvSpPr>
          <p:nvPr>
            <p:ph type="sldNum" sz="quarter" idx="11"/>
          </p:nvPr>
        </p:nvSpPr>
        <p:spPr>
          <a:xfrm rot="5400000">
            <a:off x="-7937" y="6103937"/>
            <a:ext cx="685800" cy="365125"/>
          </a:xfrm>
        </p:spPr>
        <p:txBody>
          <a:bodyPr/>
          <a:lstStyle>
            <a:lvl1pPr>
              <a:defRPr/>
            </a:lvl1pPr>
          </a:lstStyle>
          <a:p>
            <a:fld id="{BB2ADFFA-7575-42A9-9FAF-D9CAB295D7A1}" type="slidenum">
              <a:rPr lang="en-US"/>
              <a:pPr/>
              <a:t>‹#›</a:t>
            </a:fld>
            <a:endParaRPr lang="en-US"/>
          </a:p>
        </p:txBody>
      </p:sp>
      <p:sp>
        <p:nvSpPr>
          <p:cNvPr id="8" name="Date Placeholder 7"/>
          <p:cNvSpPr>
            <a:spLocks noGrp="1"/>
          </p:cNvSpPr>
          <p:nvPr>
            <p:ph type="dt" sz="half" idx="12"/>
          </p:nvPr>
        </p:nvSpPr>
        <p:spPr/>
        <p:txBody>
          <a:bodyPr/>
          <a:lstStyle>
            <a:lvl1pPr>
              <a:defRPr/>
            </a:lvl1pPr>
          </a:lstStyle>
          <a:p>
            <a:fld id="{9BC45B50-1C03-4B2F-9BB9-5760758A85C5}" type="datetime1">
              <a:rPr lang="en-US"/>
              <a:pPr/>
              <a:t>9/5/16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5"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3" name="Content Placeholder 2"/>
          <p:cNvSpPr>
            <a:spLocks noGrp="1"/>
          </p:cNvSpPr>
          <p:nvPr>
            <p:ph idx="1"/>
          </p:nvPr>
        </p:nvSpPr>
        <p:spPr>
          <a:xfrm>
            <a:off x="381000" y="1219200"/>
            <a:ext cx="8382000" cy="5029200"/>
          </a:xfrm>
        </p:spPr>
        <p:txBody>
          <a:bodyPr/>
          <a:lstStyle>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9"/>
          <p:cNvSpPr>
            <a:spLocks noGrp="1"/>
          </p:cNvSpPr>
          <p:nvPr>
            <p:ph type="title"/>
          </p:nvPr>
        </p:nvSpPr>
        <p:spPr>
          <a:xfrm>
            <a:off x="1600200" y="152400"/>
            <a:ext cx="7162800" cy="609600"/>
          </a:xfrm>
          <a:prstGeom prst="rect">
            <a:avLst/>
          </a:prstGeom>
        </p:spPr>
        <p:txBody>
          <a:bodyPr rtlCol="0">
            <a:normAutofit/>
          </a:body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r>
              <a:rPr lang="en-US"/>
              <a:t>Distribution Statement</a:t>
            </a:r>
          </a:p>
        </p:txBody>
      </p:sp>
      <p:sp>
        <p:nvSpPr>
          <p:cNvPr id="7" name="Slide Number Placeholder 5"/>
          <p:cNvSpPr>
            <a:spLocks noGrp="1"/>
          </p:cNvSpPr>
          <p:nvPr>
            <p:ph type="sldNum" sz="quarter" idx="11"/>
          </p:nvPr>
        </p:nvSpPr>
        <p:spPr/>
        <p:txBody>
          <a:bodyPr/>
          <a:lstStyle>
            <a:lvl1pPr>
              <a:defRPr/>
            </a:lvl1pPr>
          </a:lstStyle>
          <a:p>
            <a:fld id="{6DE37DC7-8FE4-46AD-BBB4-7042E38F60A2}" type="slidenum">
              <a:rPr lang="en-US"/>
              <a:pPr/>
              <a:t>‹#›</a:t>
            </a:fld>
            <a:endParaRPr lang="en-US"/>
          </a:p>
        </p:txBody>
      </p:sp>
      <p:sp>
        <p:nvSpPr>
          <p:cNvPr id="8" name="Date Placeholder 12"/>
          <p:cNvSpPr>
            <a:spLocks noGrp="1"/>
          </p:cNvSpPr>
          <p:nvPr>
            <p:ph type="dt" sz="half" idx="12"/>
          </p:nvPr>
        </p:nvSpPr>
        <p:spPr/>
        <p:txBody>
          <a:bodyPr/>
          <a:lstStyle>
            <a:lvl1pPr>
              <a:defRPr/>
            </a:lvl1pPr>
          </a:lstStyle>
          <a:p>
            <a:fld id="{EE1F2BA8-356C-49B0-B1E0-D73F5DD383D5}" type="datetime1">
              <a:rPr lang="en-US"/>
              <a:pPr/>
              <a:t>9/5/16</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4" descr="0831_DARPA_Vector_KW1_RGB_CORRECTED_NL-03"/>
          <p:cNvPicPr>
            <a:picLocks noChangeAspect="1" noChangeArrowheads="1"/>
          </p:cNvPicPr>
          <p:nvPr userDrawn="1"/>
        </p:nvPicPr>
        <p:blipFill>
          <a:blip r:embed="rId2" cstate="print"/>
          <a:srcRect/>
          <a:stretch>
            <a:fillRect/>
          </a:stretch>
        </p:blipFill>
        <p:spPr bwMode="auto">
          <a:xfrm>
            <a:off x="0" y="0"/>
            <a:ext cx="9144000" cy="7065963"/>
          </a:xfrm>
          <a:prstGeom prst="rect">
            <a:avLst/>
          </a:prstGeom>
          <a:noFill/>
          <a:ln w="9525">
            <a:noFill/>
            <a:miter lim="800000"/>
            <a:headEnd/>
            <a:tailEnd/>
          </a:ln>
        </p:spPr>
      </p:pic>
      <p:sp>
        <p:nvSpPr>
          <p:cNvPr id="3" name="TextBox 3"/>
          <p:cNvSpPr txBox="1">
            <a:spLocks noChangeArrowheads="1"/>
          </p:cNvSpPr>
          <p:nvPr userDrawn="1"/>
        </p:nvSpPr>
        <p:spPr bwMode="auto">
          <a:xfrm>
            <a:off x="0" y="5195888"/>
            <a:ext cx="9144000" cy="366712"/>
          </a:xfrm>
          <a:prstGeom prst="rect">
            <a:avLst/>
          </a:prstGeom>
          <a:noFill/>
          <a:ln w="9525">
            <a:noFill/>
            <a:miter lim="800000"/>
            <a:headEnd/>
            <a:tailEnd/>
          </a:ln>
        </p:spPr>
        <p:txBody>
          <a:bodyPr>
            <a:spAutoFit/>
          </a:bodyPr>
          <a:lstStyle/>
          <a:p>
            <a:pPr algn="ctr">
              <a:defRPr/>
            </a:pPr>
            <a:r>
              <a:rPr lang="en-US" baseline="0" dirty="0" err="1">
                <a:solidFill>
                  <a:srgbClr val="000000"/>
                </a:solidFill>
                <a:latin typeface="Tahoma" charset="0"/>
                <a:ea typeface="Tahoma" charset="0"/>
                <a:cs typeface="Tahoma" charset="0"/>
              </a:rPr>
              <a:t>www.darpa.mil</a:t>
            </a:r>
            <a:endParaRPr lang="en-US" baseline="0" dirty="0">
              <a:solidFill>
                <a:srgbClr val="000000"/>
              </a:solidFill>
              <a:latin typeface="Tahoma" charset="0"/>
              <a:ea typeface="Tahoma" charset="0"/>
              <a:cs typeface="Tahoma" charset="0"/>
            </a:endParaRPr>
          </a:p>
        </p:txBody>
      </p:sp>
      <p:sp>
        <p:nvSpPr>
          <p:cNvPr id="4" name="Footer Placeholder 2"/>
          <p:cNvSpPr>
            <a:spLocks noGrp="1"/>
          </p:cNvSpPr>
          <p:nvPr>
            <p:ph type="ftr" sz="quarter" idx="10"/>
          </p:nvPr>
        </p:nvSpPr>
        <p:spPr/>
        <p:txBody>
          <a:bodyPr/>
          <a:lstStyle>
            <a:lvl1pPr>
              <a:defRPr/>
            </a:lvl1pPr>
          </a:lstStyle>
          <a:p>
            <a:r>
              <a:rPr lang="en-US"/>
              <a:t>Distribution Statement</a:t>
            </a:r>
          </a:p>
        </p:txBody>
      </p:sp>
      <p:sp>
        <p:nvSpPr>
          <p:cNvPr id="5" name="Slide Number Placeholder 3"/>
          <p:cNvSpPr>
            <a:spLocks noGrp="1"/>
          </p:cNvSpPr>
          <p:nvPr>
            <p:ph type="sldNum" sz="quarter" idx="11"/>
          </p:nvPr>
        </p:nvSpPr>
        <p:spPr/>
        <p:txBody>
          <a:bodyPr/>
          <a:lstStyle>
            <a:lvl1pPr>
              <a:defRPr/>
            </a:lvl1pPr>
          </a:lstStyle>
          <a:p>
            <a:fld id="{F21FA02A-E19F-442F-82FF-9D4127389B5D}"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F0A0B16A-D979-4995-8E53-31A4B5A3F3A9}" type="datetime1">
              <a:rPr lang="en-US"/>
              <a:pPr/>
              <a:t>9/5/16</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4"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7" name="Title 6"/>
          <p:cNvSpPr>
            <a:spLocks noGrp="1"/>
          </p:cNvSpPr>
          <p:nvPr>
            <p:ph type="title"/>
          </p:nvPr>
        </p:nvSpPr>
        <p:spPr/>
        <p:txBody>
          <a:bodyPr/>
          <a:lstStyle/>
          <a:p>
            <a:r>
              <a:rPr lang="en-US"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r>
              <a:rPr lang="en-US"/>
              <a:t>Distribution Statement</a:t>
            </a:r>
          </a:p>
        </p:txBody>
      </p:sp>
      <p:sp>
        <p:nvSpPr>
          <p:cNvPr id="6" name="Slide Number Placeholder 4"/>
          <p:cNvSpPr>
            <a:spLocks noGrp="1"/>
          </p:cNvSpPr>
          <p:nvPr>
            <p:ph type="sldNum" sz="quarter" idx="11"/>
          </p:nvPr>
        </p:nvSpPr>
        <p:spPr/>
        <p:txBody>
          <a:bodyPr/>
          <a:lstStyle>
            <a:lvl1pPr>
              <a:defRPr/>
            </a:lvl1pPr>
          </a:lstStyle>
          <a:p>
            <a:fld id="{F525E252-A8F2-476E-842E-9D14BD40C945}" type="slidenum">
              <a:rPr lang="en-US"/>
              <a:pPr/>
              <a:t>‹#›</a:t>
            </a:fld>
            <a:endParaRPr lang="en-US"/>
          </a:p>
        </p:txBody>
      </p:sp>
      <p:sp>
        <p:nvSpPr>
          <p:cNvPr id="8" name="Date Placeholder 8"/>
          <p:cNvSpPr>
            <a:spLocks noGrp="1"/>
          </p:cNvSpPr>
          <p:nvPr>
            <p:ph type="dt" sz="half" idx="12"/>
          </p:nvPr>
        </p:nvSpPr>
        <p:spPr/>
        <p:txBody>
          <a:bodyPr/>
          <a:lstStyle>
            <a:lvl1pPr>
              <a:defRPr/>
            </a:lvl1pPr>
          </a:lstStyle>
          <a:p>
            <a:fld id="{B60994FC-C053-4D16-899C-D53DA1ECD063}" type="datetime1">
              <a:rPr lang="en-US"/>
              <a:pPr/>
              <a:t>9/5/16</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3"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4" name="Footer Placeholder 3"/>
          <p:cNvSpPr>
            <a:spLocks noGrp="1"/>
          </p:cNvSpPr>
          <p:nvPr>
            <p:ph type="ftr" sz="quarter" idx="10"/>
          </p:nvPr>
        </p:nvSpPr>
        <p:spPr/>
        <p:txBody>
          <a:bodyPr/>
          <a:lstStyle>
            <a:lvl1pPr>
              <a:defRPr/>
            </a:lvl1pPr>
          </a:lstStyle>
          <a:p>
            <a:r>
              <a:rPr lang="en-US"/>
              <a:t>Distribution Statement</a:t>
            </a:r>
          </a:p>
        </p:txBody>
      </p:sp>
      <p:sp>
        <p:nvSpPr>
          <p:cNvPr id="5" name="Slide Number Placeholder 4"/>
          <p:cNvSpPr>
            <a:spLocks noGrp="1"/>
          </p:cNvSpPr>
          <p:nvPr>
            <p:ph type="sldNum" sz="quarter" idx="11"/>
          </p:nvPr>
        </p:nvSpPr>
        <p:spPr/>
        <p:txBody>
          <a:bodyPr/>
          <a:lstStyle>
            <a:lvl1pPr>
              <a:defRPr/>
            </a:lvl1pPr>
          </a:lstStyle>
          <a:p>
            <a:fld id="{2EB76A73-DD2E-4DEA-9305-AE55C18266E4}" type="slidenum">
              <a:rPr lang="en-US"/>
              <a:pPr/>
              <a:t>‹#›</a:t>
            </a:fld>
            <a:endParaRPr lang="en-US"/>
          </a:p>
        </p:txBody>
      </p:sp>
      <p:sp>
        <p:nvSpPr>
          <p:cNvPr id="6" name="Date Placeholder 8"/>
          <p:cNvSpPr>
            <a:spLocks noGrp="1"/>
          </p:cNvSpPr>
          <p:nvPr>
            <p:ph type="dt" sz="half" idx="12"/>
          </p:nvPr>
        </p:nvSpPr>
        <p:spPr/>
        <p:txBody>
          <a:bodyPr/>
          <a:lstStyle>
            <a:lvl1pPr>
              <a:defRPr/>
            </a:lvl1pPr>
          </a:lstStyle>
          <a:p>
            <a:fld id="{68417DAB-DCA3-4BDB-BCD0-BCD5EECAB944}" type="datetime1">
              <a:rPr lang="en-US"/>
              <a:pPr/>
              <a:t>9/5/16</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lvl1pPr>
              <a:defRPr/>
            </a:lvl1pPr>
          </a:lstStyle>
          <a:p>
            <a:r>
              <a:rPr lang="en-US"/>
              <a:t>Distribution Statement</a:t>
            </a:r>
          </a:p>
        </p:txBody>
      </p:sp>
      <p:sp>
        <p:nvSpPr>
          <p:cNvPr id="4" name="Slide Number Placeholder 3"/>
          <p:cNvSpPr>
            <a:spLocks noGrp="1"/>
          </p:cNvSpPr>
          <p:nvPr>
            <p:ph type="sldNum" sz="quarter" idx="11"/>
          </p:nvPr>
        </p:nvSpPr>
        <p:spPr/>
        <p:txBody>
          <a:bodyPr/>
          <a:lstStyle>
            <a:lvl1pPr>
              <a:defRPr/>
            </a:lvl1pPr>
          </a:lstStyle>
          <a:p>
            <a:fld id="{BFDC5AA8-A666-4AB6-B202-538887C2E74E}"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701A9422-08AE-4DFB-8B45-4114E55647DE}" type="datetime1">
              <a:rPr lang="en-US"/>
              <a:pPr/>
              <a:t>9/5/16</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8" descr="0827_DARPA_Vector_JS1_CMYK_CORRECTED_NL"/>
          <p:cNvPicPr>
            <a:picLocks noChangeAspect="1" noChangeArrowheads="1"/>
          </p:cNvPicPr>
          <p:nvPr userDrawn="1"/>
        </p:nvPicPr>
        <p:blipFill>
          <a:blip r:embed="rId2" cstate="print"/>
          <a:srcRect/>
          <a:stretch>
            <a:fillRect/>
          </a:stretch>
        </p:blipFill>
        <p:spPr bwMode="auto">
          <a:xfrm>
            <a:off x="381000" y="152400"/>
            <a:ext cx="1066800" cy="596900"/>
          </a:xfrm>
          <a:prstGeom prst="rect">
            <a:avLst/>
          </a:prstGeom>
          <a:noFill/>
          <a:ln w="9525">
            <a:noFill/>
            <a:miter lim="800000"/>
            <a:headEnd/>
            <a:tailEnd/>
          </a:ln>
        </p:spPr>
      </p:pic>
      <p:cxnSp>
        <p:nvCxnSpPr>
          <p:cNvPr id="7" name="Straight Connector 7"/>
          <p:cNvCxnSpPr>
            <a:cxnSpLocks noChangeShapeType="1"/>
          </p:cNvCxnSpPr>
          <p:nvPr userDrawn="1"/>
        </p:nvCxnSpPr>
        <p:spPr bwMode="auto">
          <a:xfrm>
            <a:off x="381000" y="990600"/>
            <a:ext cx="8382000" cy="1588"/>
          </a:xfrm>
          <a:prstGeom prst="line">
            <a:avLst/>
          </a:prstGeom>
          <a:noFill/>
          <a:ln w="22225">
            <a:solidFill>
              <a:srgbClr val="0F5E90"/>
            </a:solidFill>
            <a:round/>
            <a:headEnd/>
            <a:tailEnd/>
          </a:ln>
        </p:spPr>
      </p:cxnSp>
      <p:sp>
        <p:nvSpPr>
          <p:cNvPr id="6" name="Content Placeholder 5"/>
          <p:cNvSpPr>
            <a:spLocks noGrp="1"/>
          </p:cNvSpPr>
          <p:nvPr>
            <p:ph sz="quarter" idx="12"/>
          </p:nvPr>
        </p:nvSpPr>
        <p:spPr>
          <a:xfrm>
            <a:off x="381000" y="1219200"/>
            <a:ext cx="8382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381000" y="3810000"/>
            <a:ext cx="8382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8" name="Footer Placeholder 2"/>
          <p:cNvSpPr>
            <a:spLocks noGrp="1"/>
          </p:cNvSpPr>
          <p:nvPr>
            <p:ph type="ftr" sz="quarter" idx="14"/>
          </p:nvPr>
        </p:nvSpPr>
        <p:spPr/>
        <p:txBody>
          <a:bodyPr/>
          <a:lstStyle>
            <a:lvl1pPr>
              <a:defRPr/>
            </a:lvl1pPr>
          </a:lstStyle>
          <a:p>
            <a:r>
              <a:rPr lang="en-US"/>
              <a:t>Distribution Statement</a:t>
            </a:r>
          </a:p>
        </p:txBody>
      </p:sp>
      <p:sp>
        <p:nvSpPr>
          <p:cNvPr id="9" name="Slide Number Placeholder 3"/>
          <p:cNvSpPr>
            <a:spLocks noGrp="1"/>
          </p:cNvSpPr>
          <p:nvPr>
            <p:ph type="sldNum" sz="quarter" idx="15"/>
          </p:nvPr>
        </p:nvSpPr>
        <p:spPr/>
        <p:txBody>
          <a:bodyPr/>
          <a:lstStyle>
            <a:lvl1pPr>
              <a:defRPr/>
            </a:lvl1pPr>
          </a:lstStyle>
          <a:p>
            <a:fld id="{527EEA35-E925-430F-8F69-21EE5D9F1677}" type="slidenum">
              <a:rPr lang="en-US"/>
              <a:pPr/>
              <a:t>‹#›</a:t>
            </a:fld>
            <a:endParaRPr lang="en-US"/>
          </a:p>
        </p:txBody>
      </p:sp>
      <p:sp>
        <p:nvSpPr>
          <p:cNvPr id="11" name="Date Placeholder 13"/>
          <p:cNvSpPr>
            <a:spLocks noGrp="1"/>
          </p:cNvSpPr>
          <p:nvPr>
            <p:ph type="dt" sz="half" idx="16"/>
          </p:nvPr>
        </p:nvSpPr>
        <p:spPr/>
        <p:txBody>
          <a:bodyPr/>
          <a:lstStyle>
            <a:lvl1pPr>
              <a:defRPr/>
            </a:lvl1pPr>
          </a:lstStyle>
          <a:p>
            <a:fld id="{A0BCD51B-8A9E-40EC-B80F-4154A8BBFF5B}" type="datetime1">
              <a:rPr lang="en-US"/>
              <a:pPr/>
              <a:t>9/5/16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4.xml"/><Relationship Id="rId20" Type="http://schemas.openxmlformats.org/officeDocument/2006/relationships/slideLayout" Target="../slideLayouts/slideLayout45.xml"/><Relationship Id="rId21" Type="http://schemas.openxmlformats.org/officeDocument/2006/relationships/slideLayout" Target="../slideLayouts/slideLayout46.xml"/><Relationship Id="rId22" Type="http://schemas.openxmlformats.org/officeDocument/2006/relationships/slideLayout" Target="../slideLayouts/slideLayout47.xml"/><Relationship Id="rId23" Type="http://schemas.openxmlformats.org/officeDocument/2006/relationships/slideLayout" Target="../slideLayouts/slideLayout48.xml"/><Relationship Id="rId24" Type="http://schemas.openxmlformats.org/officeDocument/2006/relationships/slideLayout" Target="../slideLayouts/slideLayout49.xml"/><Relationship Id="rId25" Type="http://schemas.openxmlformats.org/officeDocument/2006/relationships/slideLayout" Target="../slideLayouts/slideLayout50.xml"/><Relationship Id="rId26" Type="http://schemas.openxmlformats.org/officeDocument/2006/relationships/theme" Target="../theme/theme2.xml"/><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slideLayout" Target="../slideLayouts/slideLayout42.xml"/><Relationship Id="rId18" Type="http://schemas.openxmlformats.org/officeDocument/2006/relationships/slideLayout" Target="../slideLayouts/slideLayout43.xml"/><Relationship Id="rId19" Type="http://schemas.openxmlformats.org/officeDocument/2006/relationships/slideLayout" Target="../slideLayouts/slideLayout4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8382000" cy="50292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295400" y="6356350"/>
            <a:ext cx="66294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ahoma" charset="0"/>
              </a:defRPr>
            </a:lvl1pPr>
          </a:lstStyle>
          <a:p>
            <a:r>
              <a:rPr lang="en-US"/>
              <a:t>Distribution Statement</a:t>
            </a:r>
          </a:p>
        </p:txBody>
      </p:sp>
      <p:sp>
        <p:nvSpPr>
          <p:cNvPr id="6" name="Slide Number Placeholder 5"/>
          <p:cNvSpPr>
            <a:spLocks noGrp="1"/>
          </p:cNvSpPr>
          <p:nvPr>
            <p:ph type="sldNum" sz="quarter" idx="4"/>
          </p:nvPr>
        </p:nvSpPr>
        <p:spPr>
          <a:xfrm>
            <a:off x="8001000" y="6356350"/>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charset="0"/>
              </a:defRPr>
            </a:lvl1pPr>
          </a:lstStyle>
          <a:p>
            <a:fld id="{017A6C78-AE35-4254-A6C4-0580159284EF}" type="slidenum">
              <a:rPr lang="en-US"/>
              <a:pPr/>
              <a:t>‹#›</a:t>
            </a:fld>
            <a:endParaRPr lang="en-US"/>
          </a:p>
        </p:txBody>
      </p:sp>
      <p:sp>
        <p:nvSpPr>
          <p:cNvPr id="1029" name="Title Placeholder 9"/>
          <p:cNvSpPr>
            <a:spLocks noGrp="1"/>
          </p:cNvSpPr>
          <p:nvPr>
            <p:ph type="title"/>
          </p:nvPr>
        </p:nvSpPr>
        <p:spPr bwMode="auto">
          <a:xfrm>
            <a:off x="1600200" y="152400"/>
            <a:ext cx="7162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Date Placeholder 13"/>
          <p:cNvSpPr>
            <a:spLocks noGrp="1"/>
          </p:cNvSpPr>
          <p:nvPr>
            <p:ph type="dt" sz="half" idx="2"/>
          </p:nvPr>
        </p:nvSpPr>
        <p:spPr>
          <a:xfrm>
            <a:off x="381000" y="6356350"/>
            <a:ext cx="838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3A6A44B-7388-4DD4-8F23-61E0A66E2121}" type="datetime1">
              <a:rPr lang="en-US"/>
              <a:pPr/>
              <a:t>9/5/16</a:t>
            </a:fld>
            <a:endParaRPr lang="en-US"/>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 id="2147484373" r:id="rId14"/>
    <p:sldLayoutId id="2147484374" r:id="rId15"/>
    <p:sldLayoutId id="2147484375" r:id="rId16"/>
    <p:sldLayoutId id="2147484376" r:id="rId17"/>
    <p:sldLayoutId id="2147484377" r:id="rId18"/>
    <p:sldLayoutId id="2147484378" r:id="rId19"/>
    <p:sldLayoutId id="2147484379" r:id="rId20"/>
    <p:sldLayoutId id="2147484380" r:id="rId21"/>
    <p:sldLayoutId id="2147484381" r:id="rId22"/>
    <p:sldLayoutId id="2147484382" r:id="rId23"/>
    <p:sldLayoutId id="2147484383" r:id="rId24"/>
    <p:sldLayoutId id="2147484384" r:id="rId25"/>
  </p:sldLayoutIdLst>
  <p:hf hdr="0"/>
  <p:txStyles>
    <p:titleStyle>
      <a:lvl1pPr algn="l" defTabSz="457200" rtl="0" eaLnBrk="1" fontAlgn="base" hangingPunct="1">
        <a:spcBef>
          <a:spcPct val="0"/>
        </a:spcBef>
        <a:spcAft>
          <a:spcPct val="0"/>
        </a:spcAft>
        <a:defRPr sz="2400" kern="1200">
          <a:solidFill>
            <a:schemeClr val="tx1"/>
          </a:solidFill>
          <a:latin typeface="Tahoma"/>
          <a:ea typeface="ＭＳ Ｐゴシック" charset="-128"/>
          <a:cs typeface="ＭＳ Ｐゴシック" charset="-128"/>
        </a:defRPr>
      </a:lvl1pPr>
      <a:lvl2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2pPr>
      <a:lvl3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3pPr>
      <a:lvl4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4pPr>
      <a:lvl5pPr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5pPr>
      <a:lvl6pPr marL="4572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6pPr>
      <a:lvl7pPr marL="9144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7pPr>
      <a:lvl8pPr marL="13716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8pPr>
      <a:lvl9pPr marL="1828800" algn="l" defTabSz="457200" rtl="0" eaLnBrk="1" fontAlgn="base" hangingPunct="1">
        <a:spcBef>
          <a:spcPct val="0"/>
        </a:spcBef>
        <a:spcAft>
          <a:spcPct val="0"/>
        </a:spcAft>
        <a:defRPr sz="2400">
          <a:solidFill>
            <a:schemeClr val="tx1"/>
          </a:solidFill>
          <a:latin typeface="Tahoma"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ts val="600"/>
        </a:spcAft>
        <a:buFont typeface="Arial" charset="0"/>
        <a:buChar char="•"/>
        <a:defRPr kern="1200">
          <a:solidFill>
            <a:schemeClr val="tx1"/>
          </a:solidFill>
          <a:latin typeface="Tahoma"/>
          <a:ea typeface="ＭＳ Ｐゴシック" charset="-128"/>
          <a:cs typeface="ＭＳ Ｐゴシック" charset="-128"/>
        </a:defRPr>
      </a:lvl1pPr>
      <a:lvl2pPr marL="593725" indent="-285750" algn="l" defTabSz="457200" rtl="0" eaLnBrk="1" fontAlgn="base" hangingPunct="1">
        <a:spcBef>
          <a:spcPct val="20000"/>
        </a:spcBef>
        <a:spcAft>
          <a:spcPts val="600"/>
        </a:spcAft>
        <a:buFont typeface="Arial" charset="0"/>
        <a:buChar char="•"/>
        <a:defRPr sz="1600" kern="1200">
          <a:solidFill>
            <a:schemeClr val="tx1"/>
          </a:solidFill>
          <a:latin typeface="Tahoma"/>
          <a:ea typeface="ＭＳ Ｐゴシック" charset="-128"/>
          <a:cs typeface="+mn-cs"/>
        </a:defRPr>
      </a:lvl2pPr>
      <a:lvl3pPr marL="868363" indent="-228600" algn="l" defTabSz="457200" rtl="0" eaLnBrk="1" fontAlgn="base" hangingPunct="1">
        <a:spcBef>
          <a:spcPct val="20000"/>
        </a:spcBef>
        <a:spcAft>
          <a:spcPts val="600"/>
        </a:spcAft>
        <a:buFont typeface="Arial" charset="0"/>
        <a:buChar char="•"/>
        <a:defRPr sz="1400" kern="1200">
          <a:solidFill>
            <a:schemeClr val="tx1"/>
          </a:solidFill>
          <a:latin typeface="Tahoma"/>
          <a:ea typeface="ＭＳ Ｐゴシック" charset="-128"/>
          <a:cs typeface="+mn-cs"/>
        </a:defRPr>
      </a:lvl3pPr>
      <a:lvl4pPr marL="1143000" indent="-228600" algn="l" defTabSz="457200" rtl="0" eaLnBrk="1" fontAlgn="base" hangingPunct="1">
        <a:spcBef>
          <a:spcPct val="20000"/>
        </a:spcBef>
        <a:spcAft>
          <a:spcPts val="600"/>
        </a:spcAft>
        <a:buFont typeface="Arial" charset="0"/>
        <a:buChar char="•"/>
        <a:defRPr sz="1300" kern="1200">
          <a:solidFill>
            <a:schemeClr val="tx1"/>
          </a:solidFill>
          <a:latin typeface="Tahoma"/>
          <a:ea typeface="ＭＳ Ｐゴシック" charset="-128"/>
          <a:cs typeface="+mn-cs"/>
        </a:defRPr>
      </a:lvl4pPr>
      <a:lvl5pPr marL="1416050" indent="-228600" algn="l" defTabSz="457200" rtl="0" eaLnBrk="1" fontAlgn="base" hangingPunct="1">
        <a:spcBef>
          <a:spcPct val="20000"/>
        </a:spcBef>
        <a:spcAft>
          <a:spcPts val="600"/>
        </a:spcAft>
        <a:buFont typeface="Arial" charset="0"/>
        <a:buChar char="•"/>
        <a:defRPr sz="1300" kern="1200">
          <a:solidFill>
            <a:schemeClr val="tx1"/>
          </a:solidFill>
          <a:latin typeface="Tahoma"/>
          <a:ea typeface="ＭＳ Ｐゴシック" charset="-128"/>
          <a:cs typeface="+mn-cs"/>
        </a:defRPr>
      </a:lvl5pPr>
      <a:lvl6pPr marL="1783080" indent="-228600" algn="l" defTabSz="457200" rtl="0" eaLnBrk="1" latinLnBrk="0" hangingPunct="1">
        <a:spcBef>
          <a:spcPct val="20000"/>
        </a:spcBef>
        <a:spcAft>
          <a:spcPts val="600"/>
        </a:spcAft>
        <a:buFont typeface="Arial"/>
        <a:buChar char="•"/>
        <a:defRPr sz="1200" kern="1200" baseline="0">
          <a:solidFill>
            <a:schemeClr val="tx1"/>
          </a:solidFill>
          <a:latin typeface="Tahoma"/>
          <a:ea typeface="+mn-ea"/>
          <a:cs typeface="+mn-cs"/>
        </a:defRPr>
      </a:lvl6pPr>
      <a:lvl7pPr marL="2971800" indent="-228600" algn="l" defTabSz="457200" rtl="0" eaLnBrk="1" latinLnBrk="0" hangingPunct="1">
        <a:spcBef>
          <a:spcPct val="20000"/>
        </a:spcBef>
        <a:buFont typeface="Arial"/>
        <a:buChar char="•"/>
        <a:defRPr sz="11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8382000" cy="50292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r>
              <a:rPr lang="en-US" smtClean="0"/>
              <a:t>Sixth level</a:t>
            </a:r>
          </a:p>
          <a:p>
            <a:pPr lvl="4"/>
            <a:endParaRPr lang="en-US" smtClean="0"/>
          </a:p>
        </p:txBody>
      </p:sp>
      <p:sp>
        <p:nvSpPr>
          <p:cNvPr id="5" name="Footer Placeholder 4"/>
          <p:cNvSpPr>
            <a:spLocks noGrp="1"/>
          </p:cNvSpPr>
          <p:nvPr>
            <p:ph type="ftr" sz="quarter" idx="3"/>
          </p:nvPr>
        </p:nvSpPr>
        <p:spPr>
          <a:xfrm>
            <a:off x="1295400" y="6356350"/>
            <a:ext cx="66294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latin typeface="Tahoma" charset="0"/>
              </a:defRPr>
            </a:lvl1pPr>
          </a:lstStyle>
          <a:p>
            <a:r>
              <a:rPr lang="en-US"/>
              <a:t>Distribution Statement</a:t>
            </a:r>
          </a:p>
        </p:txBody>
      </p:sp>
      <p:sp>
        <p:nvSpPr>
          <p:cNvPr id="6" name="Slide Number Placeholder 5"/>
          <p:cNvSpPr>
            <a:spLocks noGrp="1"/>
          </p:cNvSpPr>
          <p:nvPr>
            <p:ph type="sldNum" sz="quarter" idx="4"/>
          </p:nvPr>
        </p:nvSpPr>
        <p:spPr>
          <a:xfrm>
            <a:off x="8001000" y="6356350"/>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Tahoma" charset="0"/>
              </a:defRPr>
            </a:lvl1pPr>
          </a:lstStyle>
          <a:p>
            <a:fld id="{646B57F3-8134-4DBC-A726-0FF3D7A77962}" type="slidenum">
              <a:rPr lang="en-US"/>
              <a:pPr/>
              <a:t>‹#›</a:t>
            </a:fld>
            <a:endParaRPr lang="en-US"/>
          </a:p>
        </p:txBody>
      </p:sp>
      <p:sp>
        <p:nvSpPr>
          <p:cNvPr id="27653" name="Title Placeholder 9"/>
          <p:cNvSpPr>
            <a:spLocks noGrp="1"/>
          </p:cNvSpPr>
          <p:nvPr>
            <p:ph type="title"/>
          </p:nvPr>
        </p:nvSpPr>
        <p:spPr bwMode="auto">
          <a:xfrm>
            <a:off x="1600200" y="228600"/>
            <a:ext cx="7162800" cy="334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multiline Master title style</a:t>
            </a:r>
          </a:p>
        </p:txBody>
      </p:sp>
      <p:sp>
        <p:nvSpPr>
          <p:cNvPr id="7" name="Date Placeholder 6"/>
          <p:cNvSpPr>
            <a:spLocks noGrp="1"/>
          </p:cNvSpPr>
          <p:nvPr>
            <p:ph type="dt" sz="half" idx="2"/>
          </p:nvPr>
        </p:nvSpPr>
        <p:spPr>
          <a:xfrm>
            <a:off x="381000" y="6356350"/>
            <a:ext cx="838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CF25959-D49C-4AEC-AC84-6CE9DA4E37E3}" type="datetime1">
              <a:rPr lang="en-US"/>
              <a:pPr/>
              <a:t>9/5/16</a:t>
            </a:fld>
            <a:endParaRPr lang="en-US"/>
          </a:p>
        </p:txBody>
      </p:sp>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 id="2147484401" r:id="rId17"/>
    <p:sldLayoutId id="2147484402" r:id="rId18"/>
    <p:sldLayoutId id="2147484403" r:id="rId19"/>
    <p:sldLayoutId id="2147484404" r:id="rId20"/>
    <p:sldLayoutId id="2147484405" r:id="rId21"/>
    <p:sldLayoutId id="2147484406" r:id="rId22"/>
    <p:sldLayoutId id="2147484407" r:id="rId23"/>
    <p:sldLayoutId id="2147484408" r:id="rId24"/>
    <p:sldLayoutId id="2147484409" r:id="rId25"/>
  </p:sldLayoutIdLst>
  <p:hf hdr="0"/>
  <p:txStyles>
    <p:titleStyle>
      <a:lvl1pPr algn="l" defTabSz="457200" rtl="0" eaLnBrk="0" fontAlgn="base" hangingPunct="0">
        <a:spcBef>
          <a:spcPct val="0"/>
        </a:spcBef>
        <a:spcAft>
          <a:spcPct val="0"/>
        </a:spcAft>
        <a:defRPr sz="2200" kern="1200">
          <a:solidFill>
            <a:schemeClr val="tx1"/>
          </a:solidFill>
          <a:latin typeface="Tahoma"/>
          <a:ea typeface="ＭＳ Ｐゴシック" charset="-128"/>
          <a:cs typeface="ＭＳ Ｐゴシック" charset="-128"/>
        </a:defRPr>
      </a:lvl1pPr>
      <a:lvl2pPr algn="l" defTabSz="457200" rtl="0" eaLnBrk="0" fontAlgn="base" hangingPunct="0">
        <a:spcBef>
          <a:spcPct val="0"/>
        </a:spcBef>
        <a:spcAft>
          <a:spcPct val="0"/>
        </a:spcAft>
        <a:defRPr sz="2200">
          <a:solidFill>
            <a:schemeClr val="tx1"/>
          </a:solidFill>
          <a:latin typeface="Tahoma" charset="0"/>
          <a:ea typeface="ＭＳ Ｐゴシック" charset="-128"/>
          <a:cs typeface="ＭＳ Ｐゴシック" charset="-128"/>
        </a:defRPr>
      </a:lvl2pPr>
      <a:lvl3pPr algn="l" defTabSz="457200" rtl="0" eaLnBrk="0" fontAlgn="base" hangingPunct="0">
        <a:spcBef>
          <a:spcPct val="0"/>
        </a:spcBef>
        <a:spcAft>
          <a:spcPct val="0"/>
        </a:spcAft>
        <a:defRPr sz="2200">
          <a:solidFill>
            <a:schemeClr val="tx1"/>
          </a:solidFill>
          <a:latin typeface="Tahoma" charset="0"/>
          <a:ea typeface="ＭＳ Ｐゴシック" charset="-128"/>
          <a:cs typeface="ＭＳ Ｐゴシック" charset="-128"/>
        </a:defRPr>
      </a:lvl3pPr>
      <a:lvl4pPr algn="l" defTabSz="457200" rtl="0" eaLnBrk="0" fontAlgn="base" hangingPunct="0">
        <a:spcBef>
          <a:spcPct val="0"/>
        </a:spcBef>
        <a:spcAft>
          <a:spcPct val="0"/>
        </a:spcAft>
        <a:defRPr sz="2200">
          <a:solidFill>
            <a:schemeClr val="tx1"/>
          </a:solidFill>
          <a:latin typeface="Tahoma" charset="0"/>
          <a:ea typeface="ＭＳ Ｐゴシック" charset="-128"/>
          <a:cs typeface="ＭＳ Ｐゴシック" charset="-128"/>
        </a:defRPr>
      </a:lvl4pPr>
      <a:lvl5pPr algn="l" defTabSz="457200" rtl="0" eaLnBrk="0" fontAlgn="base" hangingPunct="0">
        <a:spcBef>
          <a:spcPct val="0"/>
        </a:spcBef>
        <a:spcAft>
          <a:spcPct val="0"/>
        </a:spcAft>
        <a:defRPr sz="2200">
          <a:solidFill>
            <a:schemeClr val="tx1"/>
          </a:solidFill>
          <a:latin typeface="Tahoma" charset="0"/>
          <a:ea typeface="ＭＳ Ｐゴシック" charset="-128"/>
          <a:cs typeface="ＭＳ Ｐゴシック" charset="-128"/>
        </a:defRPr>
      </a:lvl5pPr>
      <a:lvl6pPr marL="457200" algn="l" defTabSz="457200" rtl="0" fontAlgn="base">
        <a:spcBef>
          <a:spcPct val="0"/>
        </a:spcBef>
        <a:spcAft>
          <a:spcPct val="0"/>
        </a:spcAft>
        <a:defRPr sz="2400">
          <a:solidFill>
            <a:schemeClr val="tx1"/>
          </a:solidFill>
          <a:latin typeface="Tahoma" charset="0"/>
          <a:ea typeface="ＭＳ Ｐゴシック" charset="-128"/>
          <a:cs typeface="ＭＳ Ｐゴシック" charset="-128"/>
        </a:defRPr>
      </a:lvl6pPr>
      <a:lvl7pPr marL="914400" algn="l" defTabSz="457200" rtl="0" fontAlgn="base">
        <a:spcBef>
          <a:spcPct val="0"/>
        </a:spcBef>
        <a:spcAft>
          <a:spcPct val="0"/>
        </a:spcAft>
        <a:defRPr sz="2400">
          <a:solidFill>
            <a:schemeClr val="tx1"/>
          </a:solidFill>
          <a:latin typeface="Tahoma" charset="0"/>
          <a:ea typeface="ＭＳ Ｐゴシック" charset="-128"/>
          <a:cs typeface="ＭＳ Ｐゴシック" charset="-128"/>
        </a:defRPr>
      </a:lvl7pPr>
      <a:lvl8pPr marL="1371600" algn="l" defTabSz="457200" rtl="0" fontAlgn="base">
        <a:spcBef>
          <a:spcPct val="0"/>
        </a:spcBef>
        <a:spcAft>
          <a:spcPct val="0"/>
        </a:spcAft>
        <a:defRPr sz="2400">
          <a:solidFill>
            <a:schemeClr val="tx1"/>
          </a:solidFill>
          <a:latin typeface="Tahoma" charset="0"/>
          <a:ea typeface="ＭＳ Ｐゴシック" charset="-128"/>
          <a:cs typeface="ＭＳ Ｐゴシック" charset="-128"/>
        </a:defRPr>
      </a:lvl8pPr>
      <a:lvl9pPr marL="1828800" algn="l" defTabSz="457200" rtl="0" fontAlgn="base">
        <a:spcBef>
          <a:spcPct val="0"/>
        </a:spcBef>
        <a:spcAft>
          <a:spcPct val="0"/>
        </a:spcAft>
        <a:defRPr sz="2400">
          <a:solidFill>
            <a:schemeClr val="tx1"/>
          </a:solidFill>
          <a:latin typeface="Tahom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Tahoma"/>
          <a:ea typeface="ＭＳ Ｐゴシック" charset="-128"/>
          <a:cs typeface="ＭＳ Ｐゴシック" charset="-128"/>
        </a:defRPr>
      </a:lvl1pPr>
      <a:lvl2pPr marL="593725" indent="-285750" algn="l" defTabSz="457200" rtl="0" eaLnBrk="0" fontAlgn="base" hangingPunct="0">
        <a:spcBef>
          <a:spcPct val="20000"/>
        </a:spcBef>
        <a:spcAft>
          <a:spcPct val="0"/>
        </a:spcAft>
        <a:buFont typeface="Arial" charset="0"/>
        <a:buChar char="•"/>
        <a:defRPr sz="1600" kern="1200">
          <a:solidFill>
            <a:schemeClr val="tx1"/>
          </a:solidFill>
          <a:latin typeface="Tahoma"/>
          <a:ea typeface="ＭＳ Ｐゴシック" charset="-128"/>
          <a:cs typeface="+mn-cs"/>
        </a:defRPr>
      </a:lvl2pPr>
      <a:lvl3pPr marL="868363" indent="-228600" algn="l" defTabSz="457200" rtl="0" eaLnBrk="0" fontAlgn="base" hangingPunct="0">
        <a:spcBef>
          <a:spcPct val="20000"/>
        </a:spcBef>
        <a:spcAft>
          <a:spcPct val="0"/>
        </a:spcAft>
        <a:buFont typeface="Arial" charset="0"/>
        <a:buChar char="•"/>
        <a:defRPr sz="1400" kern="1200">
          <a:solidFill>
            <a:schemeClr val="tx1"/>
          </a:solidFill>
          <a:latin typeface="Tahoma"/>
          <a:ea typeface="ＭＳ Ｐゴシック" charset="-128"/>
          <a:cs typeface="+mn-cs"/>
        </a:defRPr>
      </a:lvl3pPr>
      <a:lvl4pPr marL="1143000" indent="-228600" algn="l" defTabSz="457200" rtl="0" eaLnBrk="0" fontAlgn="base" hangingPunct="0">
        <a:spcBef>
          <a:spcPct val="20000"/>
        </a:spcBef>
        <a:spcAft>
          <a:spcPct val="0"/>
        </a:spcAft>
        <a:buFont typeface="Arial" charset="0"/>
        <a:buChar char="•"/>
        <a:defRPr sz="1300" kern="1200">
          <a:solidFill>
            <a:schemeClr val="tx1"/>
          </a:solidFill>
          <a:latin typeface="Tahoma"/>
          <a:ea typeface="ＭＳ Ｐゴシック" charset="-128"/>
          <a:cs typeface="+mn-cs"/>
        </a:defRPr>
      </a:lvl4pPr>
      <a:lvl5pPr marL="1416050" indent="-228600" algn="l" defTabSz="457200" rtl="0" eaLnBrk="0" fontAlgn="base" hangingPunct="0">
        <a:spcBef>
          <a:spcPct val="20000"/>
        </a:spcBef>
        <a:spcAft>
          <a:spcPct val="0"/>
        </a:spcAft>
        <a:buFont typeface="Arial" charset="0"/>
        <a:buChar char="•"/>
        <a:defRPr sz="1300" kern="1200">
          <a:solidFill>
            <a:schemeClr val="tx1"/>
          </a:solidFill>
          <a:latin typeface="Tahoma"/>
          <a:ea typeface="ＭＳ Ｐゴシック" charset="-128"/>
          <a:cs typeface="+mn-cs"/>
        </a:defRPr>
      </a:lvl5pPr>
      <a:lvl6pPr marL="1783080" indent="-228600" algn="l" defTabSz="457200" rtl="0" eaLnBrk="1" latinLnBrk="0" hangingPunct="1">
        <a:spcBef>
          <a:spcPct val="20000"/>
        </a:spcBef>
        <a:buFont typeface="Arial"/>
        <a:buChar char="•"/>
        <a:defRPr sz="1200" kern="1200">
          <a:solidFill>
            <a:schemeClr val="tx1"/>
          </a:solidFill>
          <a:latin typeface="Tahoma"/>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34.gif"/><Relationship Id="rId12" Type="http://schemas.openxmlformats.org/officeDocument/2006/relationships/image" Target="../media/image35.jpeg"/><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png"/><Relationship Id="rId10"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hyperlink" Target="http://www.google.com/imgres?imgurl=http://www.pinknews.co.uk/images/school.jpg&amp;imgrefurl=http://gaynews.pinknews.co.uk/&amp;usg=__pHOclhuSs0a97NDZ1ScQlMbrxu8=&amp;h=300&amp;w=250&amp;sz=10&amp;hl=en&amp;start=98&amp;zoom=1&amp;itbs=1&amp;tbnid=u_yW8rYLJlK8VM:&amp;tbnh=116&amp;tbnw=97&amp;prev=/images?q=school&amp;start=80&amp;hl=en&amp;sa=N&amp;gbv=2&amp;ndsp=20&amp;tbs=isch:1" TargetMode="External"/><Relationship Id="rId13" Type="http://schemas.openxmlformats.org/officeDocument/2006/relationships/image" Target="../media/image44.jpe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gif"/><Relationship Id="rId9" Type="http://schemas.openxmlformats.org/officeDocument/2006/relationships/image" Target="../media/image42.jpeg"/><Relationship Id="rId10" Type="http://schemas.openxmlformats.org/officeDocument/2006/relationships/hyperlink" Target="http://www.qteknology.com/energy/wp-content/uploads/2009/09/Power-Lines-wm.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5" Type="http://schemas.openxmlformats.org/officeDocument/2006/relationships/image" Target="../media/image41.gif"/><Relationship Id="rId6" Type="http://schemas.openxmlformats.org/officeDocument/2006/relationships/image" Target="../media/image47.jpeg"/><Relationship Id="rId7" Type="http://schemas.openxmlformats.org/officeDocument/2006/relationships/image" Target="../media/image38.png"/><Relationship Id="rId8" Type="http://schemas.openxmlformats.org/officeDocument/2006/relationships/hyperlink" Target="http://www.google.com/imgres?imgurl=http://english.aljazeera.net/mritems/Images//2009/3/23/2009323181933956734_8.jpg&amp;imgrefurl=http://english.aljazeera.net/news/middleeast/2009/03/200932317314472446.html&amp;usg=__pcbXAZMCclJDIdXvsqcvs4MEs8g=&amp;h=300&amp;w=565&amp;sz=69&amp;hl=en&amp;start=8&amp;zoom=1&amp;itbs=1&amp;tbnid=8GlF8gjWLrGS_M:&amp;tbnh=71&amp;tbnw=134&amp;prev=/images?q=al+jazeera+reporter&amp;hl=en&amp;gbv=2&amp;tbs=isch:1" TargetMode="External"/><Relationship Id="rId9" Type="http://schemas.openxmlformats.org/officeDocument/2006/relationships/image" Target="../media/image48.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hyperlink" Target="http://www.google.com/imgres?imgurl=http://www.techpin.com/wp-content/uploads/2009/02/samsung-blue-earth-a-solar-powered-cell-phone-01.jpg&amp;imgrefurl=http://www.techpin.com/samsung-blue-earth-a-solar-powered-cell-phone/&amp;usg=__13dLww8drJzlb9XJC7oNeSeqgms=&amp;h=504&amp;w=560&amp;sz=94&amp;hl=en&amp;start=16&amp;zoom=1&amp;itbs=1&amp;tbnid=ajFRpreQtjk7PM:&amp;tbnh=120&amp;tbnw=133&amp;prev=/images?q=cell+phone&amp;hl=en&amp;sa=G&amp;gbv=2&amp;tbs=isch:1" TargetMode="External"/><Relationship Id="rId8" Type="http://schemas.openxmlformats.org/officeDocument/2006/relationships/image" Target="../media/image51.jpe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hyperlink" Target="http://www.google.com/imgres?imgurl=http://www.techpin.com/wp-content/uploads/2009/02/samsung-blue-earth-a-solar-powered-cell-phone-01.jpg&amp;imgrefurl=http://www.techpin.com/samsung-blue-earth-a-solar-powered-cell-phone/&amp;usg=__13dLww8drJzlb9XJC7oNeSeqgms=&amp;h=504&amp;w=560&amp;sz=94&amp;hl=en&amp;start=16&amp;zoom=1&amp;itbs=1&amp;tbnid=ajFRpreQtjk7PM:&amp;tbnh=120&amp;tbnw=133&amp;prev=/images?q=cell+phone&amp;hl=en&amp;sa=G&amp;gbv=2&amp;tbs=isch:1" TargetMode="External"/><Relationship Id="rId7" Type="http://schemas.openxmlformats.org/officeDocument/2006/relationships/image" Target="../media/image51.jpeg"/><Relationship Id="rId8" Type="http://schemas.openxmlformats.org/officeDocument/2006/relationships/image" Target="../media/image54.jpeg"/><Relationship Id="rId9" Type="http://schemas.openxmlformats.org/officeDocument/2006/relationships/image" Target="../media/image55.jpeg"/><Relationship Id="rId10" Type="http://schemas.openxmlformats.org/officeDocument/2006/relationships/image" Target="../media/image56.jpe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2.png"/><Relationship Id="rId8" Type="http://schemas.openxmlformats.org/officeDocument/2006/relationships/image" Target="../media/image61.png"/><Relationship Id="rId9"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69.png"/><Relationship Id="rId12" Type="http://schemas.openxmlformats.org/officeDocument/2006/relationships/image" Target="../media/image70.png"/><Relationship Id="rId13" Type="http://schemas.openxmlformats.org/officeDocument/2006/relationships/image" Target="../media/image71.png"/><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2.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s>
</file>

<file path=ppt/slides/_rels/slide25.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63.png"/><Relationship Id="rId13" Type="http://schemas.openxmlformats.org/officeDocument/2006/relationships/image" Target="../media/image67.png"/><Relationship Id="rId14" Type="http://schemas.openxmlformats.org/officeDocument/2006/relationships/image" Target="../media/image64.png"/><Relationship Id="rId15" Type="http://schemas.openxmlformats.org/officeDocument/2006/relationships/image" Target="../media/image65.png"/><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68.png"/><Relationship Id="rId10" Type="http://schemas.openxmlformats.org/officeDocument/2006/relationships/image" Target="../media/image6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1" Type="http://schemas.openxmlformats.org/officeDocument/2006/relationships/image" Target="../media/image78.png"/><Relationship Id="rId12" Type="http://schemas.openxmlformats.org/officeDocument/2006/relationships/image" Target="../media/image79.png"/><Relationship Id="rId13" Type="http://schemas.openxmlformats.org/officeDocument/2006/relationships/image" Target="../media/image80.png"/><Relationship Id="rId14" Type="http://schemas.openxmlformats.org/officeDocument/2006/relationships/image" Target="../media/image81.png"/><Relationship Id="rId15" Type="http://schemas.openxmlformats.org/officeDocument/2006/relationships/image" Target="../media/image82.jpeg"/><Relationship Id="rId16" Type="http://schemas.openxmlformats.org/officeDocument/2006/relationships/image" Target="../media/image83.png"/><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2.png"/><Relationship Id="rId9" Type="http://schemas.openxmlformats.org/officeDocument/2006/relationships/image" Target="../media/image77.png"/><Relationship Id="rId10"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hyperlink" Target="http://www.mongodb.org/display/DOCS/Schema+Design" TargetMode="External"/><Relationship Id="rId4" Type="http://schemas.openxmlformats.org/officeDocument/2006/relationships/hyperlink" Target="http://bsonspec.org/" TargetMode="External"/><Relationship Id="rId5" Type="http://schemas.openxmlformats.org/officeDocument/2006/relationships/hyperlink" Target="http://www.mongodb.org/display/DOCS/Indexes" TargetMode="External"/><Relationship Id="rId6" Type="http://schemas.openxmlformats.org/officeDocument/2006/relationships/hyperlink" Target="http://www.mongodb.org/display/DOCS/Replication" TargetMode="External"/><Relationship Id="rId7" Type="http://schemas.openxmlformats.org/officeDocument/2006/relationships/hyperlink" Target="http://www.mongodb.org/display/DOCS/Sharding" TargetMode="External"/><Relationship Id="rId8" Type="http://schemas.openxmlformats.org/officeDocument/2006/relationships/hyperlink" Target="http://www.mongodb.org/display/DOCS/Querying" TargetMode="External"/><Relationship Id="rId9" Type="http://schemas.openxmlformats.org/officeDocument/2006/relationships/hyperlink" Target="http://www.mongodb.org/display/DOCS/Updating" TargetMode="External"/><Relationship Id="rId10" Type="http://schemas.openxmlformats.org/officeDocument/2006/relationships/hyperlink" Target="http://www.mongodb.org/display/DOCS/MapReduce" TargetMode="External"/><Relationship Id="rId11" Type="http://schemas.openxmlformats.org/officeDocument/2006/relationships/hyperlink" Target="http://www.mongodb.org/display/DOCS/GridFS" TargetMode="External"/><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5.tiff"/><Relationship Id="rId4" Type="http://schemas.openxmlformats.org/officeDocument/2006/relationships/image" Target="../media/image86.png"/><Relationship Id="rId5" Type="http://schemas.openxmlformats.org/officeDocument/2006/relationships/image" Target="../media/image87.jpeg"/><Relationship Id="rId6" Type="http://schemas.openxmlformats.org/officeDocument/2006/relationships/image" Target="../media/image88.png"/><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txteagle.com/tech.html" TargetMode="External"/><Relationship Id="rId5" Type="http://schemas.openxmlformats.org/officeDocument/2006/relationships/image" Target="../media/image11.jpe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1.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61"/>
          <p:cNvSpPr>
            <a:spLocks noGrp="1"/>
          </p:cNvSpPr>
          <p:nvPr>
            <p:ph type="ctrTitle"/>
          </p:nvPr>
        </p:nvSpPr>
        <p:spPr/>
        <p:txBody>
          <a:bodyPr/>
          <a:lstStyle/>
          <a:p>
            <a:r>
              <a:rPr lang="en-US" dirty="0" smtClean="0"/>
              <a:t>More Eyes Master Slide Deck</a:t>
            </a:r>
            <a:endParaRPr lang="en-US" dirty="0" smtClean="0">
              <a:latin typeface="Tahoma" charset="0"/>
              <a:cs typeface="Tahoma" charset="0"/>
            </a:endParaRPr>
          </a:p>
        </p:txBody>
      </p:sp>
      <p:sp>
        <p:nvSpPr>
          <p:cNvPr id="62468" name="Text Placeholder 63"/>
          <p:cNvSpPr>
            <a:spLocks noGrp="1"/>
          </p:cNvSpPr>
          <p:nvPr>
            <p:ph type="body" sz="quarter" idx="11"/>
          </p:nvPr>
        </p:nvSpPr>
        <p:spPr bwMode="auto"/>
        <p:txBody>
          <a:bodyPr/>
          <a:lstStyle/>
          <a:p>
            <a:pPr>
              <a:lnSpc>
                <a:spcPct val="90000"/>
              </a:lnSpc>
            </a:pPr>
            <a:r>
              <a:rPr lang="en-US" dirty="0" smtClean="0">
                <a:latin typeface="Tahoma" charset="0"/>
              </a:rPr>
              <a:t>Ryan Paterson, Deputy Director, AEO</a:t>
            </a:r>
          </a:p>
        </p:txBody>
      </p:sp>
      <p:sp>
        <p:nvSpPr>
          <p:cNvPr id="67" name="Text Placeholder 66"/>
          <p:cNvSpPr>
            <a:spLocks noGrp="1"/>
          </p:cNvSpPr>
          <p:nvPr>
            <p:ph type="body" sz="quarter" idx="14"/>
          </p:nvPr>
        </p:nvSpPr>
        <p:spPr/>
        <p:txBody>
          <a:bodyPr/>
          <a:lstStyle/>
          <a:p>
            <a:pPr>
              <a:lnSpc>
                <a:spcPct val="80000"/>
              </a:lnSpc>
            </a:pPr>
            <a:r>
              <a:rPr lang="en-US" sz="1700" smtClean="0">
                <a:latin typeface="Tahoma" charset="0"/>
              </a:rPr>
              <a:t>December </a:t>
            </a:r>
            <a:r>
              <a:rPr lang="en-US" sz="1700" dirty="0" smtClean="0">
                <a:latin typeface="Tahoma" charset="0"/>
              </a:rPr>
              <a:t>2010</a:t>
            </a:r>
          </a:p>
        </p:txBody>
      </p:sp>
      <p:sp>
        <p:nvSpPr>
          <p:cNvPr id="40" name="Date Placeholder 39"/>
          <p:cNvSpPr>
            <a:spLocks noGrp="1"/>
          </p:cNvSpPr>
          <p:nvPr>
            <p:ph type="dt" sz="quarter" idx="15"/>
          </p:nvPr>
        </p:nvSpPr>
        <p:spPr/>
        <p:txBody>
          <a:bodyPr/>
          <a:lstStyle/>
          <a:p>
            <a:fld id="{45732EBB-5279-45BD-B019-DC06BDD10D5B}" type="datetime1">
              <a:rPr lang="en-US"/>
              <a:pPr/>
              <a:t>9/5/16</a:t>
            </a:fld>
            <a:endParaRPr lang="en-US" dirty="0"/>
          </a:p>
        </p:txBody>
      </p:sp>
      <p:sp>
        <p:nvSpPr>
          <p:cNvPr id="37" name="Slide Number Placeholder 36"/>
          <p:cNvSpPr>
            <a:spLocks noGrp="1"/>
          </p:cNvSpPr>
          <p:nvPr>
            <p:ph type="sldNum" sz="quarter" idx="16"/>
          </p:nvPr>
        </p:nvSpPr>
        <p:spPr/>
        <p:txBody>
          <a:bodyPr/>
          <a:lstStyle/>
          <a:p>
            <a:fld id="{3318A003-EA9B-4197-B7C9-73ECF8024DA3}" type="slidenum">
              <a:rPr lang="en-US"/>
              <a:pPr/>
              <a:t>1</a:t>
            </a:fld>
            <a:endParaRPr lang="en-US"/>
          </a:p>
        </p:txBody>
      </p:sp>
      <p:sp>
        <p:nvSpPr>
          <p:cNvPr id="38" name="Footer Placeholder 37"/>
          <p:cNvSpPr>
            <a:spLocks noGrp="1"/>
          </p:cNvSpPr>
          <p:nvPr>
            <p:ph type="ftr" sz="quarter" idx="17"/>
          </p:nvPr>
        </p:nvSpPr>
        <p:spPr/>
        <p:txBody>
          <a:bodyPr/>
          <a:lstStyle/>
          <a:p>
            <a:pPr marL="342900" lvl="0" indent="-342900" defTabSz="457200">
              <a:spcBef>
                <a:spcPct val="20000"/>
              </a:spcBef>
              <a:spcAft>
                <a:spcPts val="600"/>
              </a:spcAft>
              <a:defRPr/>
            </a:pPr>
            <a:r>
              <a:rPr lang="en-US" sz="1000" baseline="0" dirty="0">
                <a:solidFill>
                  <a:prstClr val="black">
                    <a:tint val="75000"/>
                  </a:prstClr>
                </a:solidFill>
                <a:latin typeface="Tahoma" pitchFamily="34" charset="0"/>
                <a:cs typeface="Tahoma" pitchFamily="34" charset="0"/>
              </a:rPr>
              <a:t>Distribution authorized to U.S. Department of Defense and U.S. </a:t>
            </a:r>
            <a:r>
              <a:rPr lang="en-US" sz="1000" baseline="0" dirty="0" err="1">
                <a:solidFill>
                  <a:prstClr val="black">
                    <a:tint val="75000"/>
                  </a:prstClr>
                </a:solidFill>
                <a:latin typeface="Tahoma" pitchFamily="34" charset="0"/>
                <a:cs typeface="Tahoma" pitchFamily="34" charset="0"/>
              </a:rPr>
              <a:t>DoD</a:t>
            </a:r>
            <a:r>
              <a:rPr lang="en-US" sz="1000" baseline="0" dirty="0">
                <a:solidFill>
                  <a:prstClr val="black">
                    <a:tint val="75000"/>
                  </a:prstClr>
                </a:solidFill>
                <a:latin typeface="Tahoma" pitchFamily="34" charset="0"/>
                <a:cs typeface="Tahoma" pitchFamily="34" charset="0"/>
              </a:rPr>
              <a:t> contractors only </a:t>
            </a:r>
            <a:br>
              <a:rPr lang="en-US" sz="1000" baseline="0" dirty="0">
                <a:solidFill>
                  <a:prstClr val="black">
                    <a:tint val="75000"/>
                  </a:prstClr>
                </a:solidFill>
                <a:latin typeface="Tahoma" pitchFamily="34" charset="0"/>
                <a:cs typeface="Tahoma" pitchFamily="34" charset="0"/>
              </a:rPr>
            </a:br>
            <a:r>
              <a:rPr lang="en-US" sz="1000" baseline="0" dirty="0">
                <a:solidFill>
                  <a:prstClr val="black">
                    <a:tint val="75000"/>
                  </a:prstClr>
                </a:solidFill>
                <a:latin typeface="Tahoma" pitchFamily="34" charset="0"/>
                <a:cs typeface="Tahoma" pitchFamily="34" charset="0"/>
              </a:rPr>
              <a:t>(Critical Technology) 21 Jan 2010.  Other requests shall be referred to DARPA Technical Information Office. </a:t>
            </a:r>
          </a:p>
        </p:txBody>
      </p:sp>
      <p:pic>
        <p:nvPicPr>
          <p:cNvPr id="12" name="Picture 11" descr="JIEDDO logo.jpg"/>
          <p:cNvPicPr>
            <a:picLocks noChangeAspect="1"/>
          </p:cNvPicPr>
          <p:nvPr/>
        </p:nvPicPr>
        <p:blipFill>
          <a:blip r:embed="rId3" cstate="print"/>
          <a:stretch>
            <a:fillRect/>
          </a:stretch>
        </p:blipFill>
        <p:spPr>
          <a:xfrm>
            <a:off x="4038600" y="2514601"/>
            <a:ext cx="1066800" cy="1066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26027" y="4724401"/>
            <a:ext cx="4191002" cy="1226127"/>
          </a:xfrm>
          <a:prstGeom prst="rect">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606641" y="4727864"/>
            <a:ext cx="4142504" cy="122612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p:cNvSpPr>
            <a:spLocks noGrp="1"/>
          </p:cNvSpPr>
          <p:nvPr>
            <p:ph sz="quarter" idx="13"/>
          </p:nvPr>
        </p:nvSpPr>
        <p:spPr>
          <a:xfrm>
            <a:off x="5464134" y="1093023"/>
            <a:ext cx="3285219" cy="3176155"/>
          </a:xfr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oAutofit/>
          </a:bodyPr>
          <a:lstStyle/>
          <a:p>
            <a:pPr>
              <a:buNone/>
            </a:pPr>
            <a:r>
              <a:rPr lang="en-US" sz="1600" b="1" dirty="0" smtClean="0"/>
              <a:t>Pilot Selection Criteria:</a:t>
            </a:r>
          </a:p>
          <a:p>
            <a:pPr>
              <a:buFont typeface="Wingdings" pitchFamily="2" charset="2"/>
              <a:buChar char="q"/>
            </a:pPr>
            <a:r>
              <a:rPr lang="en-US" sz="1400" dirty="0" smtClean="0"/>
              <a:t>Provide Value to Afghan Population</a:t>
            </a:r>
          </a:p>
          <a:p>
            <a:pPr>
              <a:buFont typeface="Wingdings" pitchFamily="2" charset="2"/>
              <a:buChar char="q"/>
            </a:pPr>
            <a:r>
              <a:rPr lang="en-US" sz="1400" dirty="0" smtClean="0"/>
              <a:t>Leverage Existing Networks </a:t>
            </a:r>
          </a:p>
          <a:p>
            <a:pPr>
              <a:buFont typeface="Wingdings" pitchFamily="2" charset="2"/>
              <a:buChar char="q"/>
            </a:pPr>
            <a:r>
              <a:rPr lang="en-US" sz="1400" dirty="0" smtClean="0"/>
              <a:t>Potential for Viral Growth</a:t>
            </a:r>
          </a:p>
          <a:p>
            <a:pPr>
              <a:buFont typeface="Wingdings" pitchFamily="2" charset="2"/>
              <a:buChar char="q"/>
            </a:pPr>
            <a:r>
              <a:rPr lang="en-US" sz="1400" dirty="0" smtClean="0"/>
              <a:t>Provide Value to Stability Operations</a:t>
            </a:r>
          </a:p>
          <a:p>
            <a:pPr>
              <a:buFont typeface="Wingdings" pitchFamily="2" charset="2"/>
              <a:buChar char="q"/>
            </a:pPr>
            <a:r>
              <a:rPr lang="en-US" sz="1400" dirty="0" smtClean="0"/>
              <a:t>Map the Afghan Network Terrain</a:t>
            </a:r>
          </a:p>
          <a:p>
            <a:pPr>
              <a:buFont typeface="Wingdings" pitchFamily="2" charset="2"/>
              <a:buChar char="q"/>
            </a:pPr>
            <a:r>
              <a:rPr lang="en-US" sz="1400" dirty="0" smtClean="0"/>
              <a:t>Map the Afghan Human Terrain</a:t>
            </a:r>
          </a:p>
          <a:p>
            <a:pPr>
              <a:buFont typeface="Wingdings" pitchFamily="2" charset="2"/>
              <a:buChar char="q"/>
            </a:pPr>
            <a:r>
              <a:rPr lang="en-US" sz="1400" dirty="0" smtClean="0"/>
              <a:t>Test Viability of Different Network Technologies</a:t>
            </a:r>
          </a:p>
          <a:p>
            <a:pPr>
              <a:buFont typeface="Wingdings" pitchFamily="2" charset="2"/>
              <a:buChar char="q"/>
            </a:pPr>
            <a:r>
              <a:rPr lang="en-US" sz="1400" dirty="0" smtClean="0"/>
              <a:t>Test Incentive Structures</a:t>
            </a:r>
          </a:p>
        </p:txBody>
      </p:sp>
      <p:sp>
        <p:nvSpPr>
          <p:cNvPr id="19" name="Content Placeholder 18"/>
          <p:cNvSpPr>
            <a:spLocks noGrp="1"/>
          </p:cNvSpPr>
          <p:nvPr>
            <p:ph sz="quarter" idx="14"/>
          </p:nvPr>
        </p:nvSpPr>
        <p:spPr>
          <a:xfrm>
            <a:off x="568038" y="4729344"/>
            <a:ext cx="8382000" cy="1223159"/>
          </a:xfrm>
        </p:spPr>
        <p:txBody>
          <a:bodyPr numCol="2">
            <a:normAutofit fontScale="92500" lnSpcReduction="10000"/>
          </a:bodyPr>
          <a:lstStyle/>
          <a:p>
            <a:pPr>
              <a:spcBef>
                <a:spcPts val="0"/>
              </a:spcBef>
              <a:spcAft>
                <a:spcPts val="500"/>
              </a:spcAft>
              <a:buFont typeface="+mj-lt"/>
              <a:buAutoNum type="arabicPeriod"/>
            </a:pPr>
            <a:r>
              <a:rPr lang="en-US" dirty="0" err="1" smtClean="0"/>
              <a:t>Pahjwok</a:t>
            </a:r>
            <a:r>
              <a:rPr lang="en-US" dirty="0" smtClean="0"/>
              <a:t> News Service</a:t>
            </a:r>
          </a:p>
          <a:p>
            <a:pPr>
              <a:spcBef>
                <a:spcPts val="0"/>
              </a:spcBef>
              <a:spcAft>
                <a:spcPts val="500"/>
              </a:spcAft>
              <a:buFont typeface="+mj-lt"/>
              <a:buAutoNum type="arabicPeriod"/>
            </a:pPr>
            <a:r>
              <a:rPr lang="en-US" dirty="0" smtClean="0"/>
              <a:t>DIA Atmospherics</a:t>
            </a:r>
          </a:p>
          <a:p>
            <a:pPr>
              <a:spcBef>
                <a:spcPts val="0"/>
              </a:spcBef>
              <a:spcAft>
                <a:spcPts val="500"/>
              </a:spcAft>
              <a:buFont typeface="+mj-lt"/>
              <a:buAutoNum type="arabicPeriod"/>
            </a:pPr>
            <a:r>
              <a:rPr lang="en-US" dirty="0" smtClean="0"/>
              <a:t>Free &amp; Fair Election Foundation</a:t>
            </a:r>
          </a:p>
          <a:p>
            <a:pPr>
              <a:spcBef>
                <a:spcPts val="0"/>
              </a:spcBef>
              <a:spcAft>
                <a:spcPts val="500"/>
              </a:spcAft>
              <a:buFont typeface="+mj-lt"/>
              <a:buAutoNum type="arabicPeriod"/>
            </a:pPr>
            <a:r>
              <a:rPr lang="en-US" dirty="0" smtClean="0"/>
              <a:t>International Relief &amp; Development</a:t>
            </a:r>
          </a:p>
          <a:p>
            <a:pPr>
              <a:spcBef>
                <a:spcPts val="0"/>
              </a:spcBef>
              <a:spcAft>
                <a:spcPts val="500"/>
              </a:spcAft>
              <a:buFont typeface="+mj-lt"/>
              <a:buAutoNum type="arabicPeriod"/>
            </a:pPr>
            <a:r>
              <a:rPr lang="en-US" dirty="0" err="1" smtClean="0">
                <a:solidFill>
                  <a:schemeClr val="bg1"/>
                </a:solidFill>
              </a:rPr>
              <a:t>Nangarhar</a:t>
            </a:r>
            <a:r>
              <a:rPr lang="en-US" dirty="0" smtClean="0">
                <a:solidFill>
                  <a:schemeClr val="bg1"/>
                </a:solidFill>
              </a:rPr>
              <a:t> University: Agribusiness </a:t>
            </a:r>
          </a:p>
          <a:p>
            <a:pPr>
              <a:spcBef>
                <a:spcPts val="0"/>
              </a:spcBef>
              <a:spcAft>
                <a:spcPts val="500"/>
              </a:spcAft>
              <a:buFont typeface="+mj-lt"/>
              <a:buAutoNum type="arabicPeriod"/>
            </a:pPr>
            <a:r>
              <a:rPr lang="en-US" dirty="0" smtClean="0">
                <a:solidFill>
                  <a:schemeClr val="bg1"/>
                </a:solidFill>
              </a:rPr>
              <a:t>Connect </a:t>
            </a:r>
            <a:r>
              <a:rPr lang="en-US" dirty="0" err="1" smtClean="0">
                <a:solidFill>
                  <a:schemeClr val="bg1"/>
                </a:solidFill>
              </a:rPr>
              <a:t>Jalalabad</a:t>
            </a:r>
            <a:endParaRPr lang="en-US" dirty="0" smtClean="0">
              <a:solidFill>
                <a:schemeClr val="bg1"/>
              </a:solidFill>
            </a:endParaRPr>
          </a:p>
          <a:p>
            <a:pPr>
              <a:spcBef>
                <a:spcPts val="0"/>
              </a:spcBef>
              <a:spcAft>
                <a:spcPts val="500"/>
              </a:spcAft>
              <a:buFont typeface="+mj-lt"/>
              <a:buAutoNum type="arabicPeriod"/>
            </a:pPr>
            <a:r>
              <a:rPr lang="en-US" dirty="0" err="1" smtClean="0">
                <a:solidFill>
                  <a:schemeClr val="bg1"/>
                </a:solidFill>
              </a:rPr>
              <a:t>Jalalabad</a:t>
            </a:r>
            <a:r>
              <a:rPr lang="en-US" dirty="0" smtClean="0">
                <a:solidFill>
                  <a:schemeClr val="bg1"/>
                </a:solidFill>
              </a:rPr>
              <a:t> Clinics</a:t>
            </a:r>
          </a:p>
          <a:p>
            <a:pPr>
              <a:spcBef>
                <a:spcPts val="0"/>
              </a:spcBef>
              <a:spcAft>
                <a:spcPts val="500"/>
              </a:spcAft>
              <a:buFont typeface="+mj-lt"/>
              <a:buAutoNum type="arabicPeriod"/>
            </a:pPr>
            <a:r>
              <a:rPr lang="en-US" dirty="0" err="1" smtClean="0">
                <a:solidFill>
                  <a:schemeClr val="bg1"/>
                </a:solidFill>
              </a:rPr>
              <a:t>Nangarhar</a:t>
            </a:r>
            <a:r>
              <a:rPr lang="en-US" dirty="0" smtClean="0">
                <a:solidFill>
                  <a:schemeClr val="bg1"/>
                </a:solidFill>
              </a:rPr>
              <a:t> Midwives </a:t>
            </a:r>
          </a:p>
        </p:txBody>
      </p:sp>
      <p:sp>
        <p:nvSpPr>
          <p:cNvPr id="16" name="Title 15"/>
          <p:cNvSpPr>
            <a:spLocks noGrp="1"/>
          </p:cNvSpPr>
          <p:nvPr>
            <p:ph type="title"/>
          </p:nvPr>
        </p:nvSpPr>
        <p:spPr/>
        <p:txBody>
          <a:bodyPr/>
          <a:lstStyle/>
          <a:p>
            <a:r>
              <a:rPr lang="en-US" dirty="0" smtClean="0"/>
              <a:t>More Eyes Pilots: Overall Strategy</a:t>
            </a:r>
            <a:endParaRPr lang="en-US" dirty="0"/>
          </a:p>
        </p:txBody>
      </p:sp>
      <p:sp>
        <p:nvSpPr>
          <p:cNvPr id="6" name="Footer Placeholder 5"/>
          <p:cNvSpPr>
            <a:spLocks noGrp="1"/>
          </p:cNvSpPr>
          <p:nvPr>
            <p:ph type="ftr" sz="quarter" idx="15"/>
          </p:nvPr>
        </p:nvSpPr>
        <p:spPr>
          <a:xfrm>
            <a:off x="1284768" y="6281922"/>
            <a:ext cx="6629400" cy="365125"/>
          </a:xfrm>
        </p:spPr>
        <p:txBody>
          <a:bodyPr/>
          <a:lstStyle/>
          <a:p>
            <a:r>
              <a:rPr lang="en-US" smtClean="0"/>
              <a:t>Distribution Statement</a:t>
            </a:r>
            <a:endParaRPr lang="en-US"/>
          </a:p>
        </p:txBody>
      </p:sp>
      <p:sp>
        <p:nvSpPr>
          <p:cNvPr id="7" name="Slide Number Placeholder 6"/>
          <p:cNvSpPr>
            <a:spLocks noGrp="1"/>
          </p:cNvSpPr>
          <p:nvPr>
            <p:ph type="sldNum" sz="quarter" idx="16"/>
          </p:nvPr>
        </p:nvSpPr>
        <p:spPr/>
        <p:txBody>
          <a:bodyPr/>
          <a:lstStyle/>
          <a:p>
            <a:fld id="{4F6711A6-1DED-4F64-AE3C-CC7CDA3FAE00}" type="slidenum">
              <a:rPr lang="en-US" smtClean="0"/>
              <a:pPr/>
              <a:t>10</a:t>
            </a:fld>
            <a:endParaRPr lang="en-US"/>
          </a:p>
        </p:txBody>
      </p:sp>
      <p:sp>
        <p:nvSpPr>
          <p:cNvPr id="8" name="Date Placeholder 7"/>
          <p:cNvSpPr>
            <a:spLocks noGrp="1"/>
          </p:cNvSpPr>
          <p:nvPr>
            <p:ph type="dt" sz="half" idx="17"/>
          </p:nvPr>
        </p:nvSpPr>
        <p:spPr/>
        <p:txBody>
          <a:bodyPr/>
          <a:lstStyle/>
          <a:p>
            <a:fld id="{61E26581-2FA3-428A-A2B4-9E19CDCC6212}" type="datetime1">
              <a:rPr lang="en-US" smtClean="0"/>
              <a:pPr/>
              <a:t>9/5/16</a:t>
            </a:fld>
            <a:endParaRPr lang="en-US"/>
          </a:p>
        </p:txBody>
      </p:sp>
      <p:sp>
        <p:nvSpPr>
          <p:cNvPr id="24" name="Content Placeholder 18"/>
          <p:cNvSpPr txBox="1">
            <a:spLocks/>
          </p:cNvSpPr>
          <p:nvPr/>
        </p:nvSpPr>
        <p:spPr>
          <a:xfrm>
            <a:off x="411411" y="4382995"/>
            <a:ext cx="8337734" cy="344869"/>
          </a:xfrm>
          <a:prstGeom prst="rect">
            <a:avLst/>
          </a:prstGeom>
          <a:solidFill>
            <a:schemeClr val="tx2"/>
          </a:solidFill>
          <a:ln>
            <a:solidFill>
              <a:schemeClr val="tx2"/>
            </a:solidFill>
          </a:ln>
        </p:spPr>
        <p:txBody>
          <a:bodyPr vert="horz" wrap="square" lIns="91440" tIns="45720" rIns="91440" bIns="45720" numCol="1" anchor="ctr" anchorCtr="0" compatLnSpc="1">
            <a:prstTxWarp prst="textNoShape">
              <a:avLst/>
            </a:prstTxWarp>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marR="0" lvl="0" indent="-342900" algn="ctr" defTabSz="457200" rtl="0" eaLnBrk="1" fontAlgn="base" latinLnBrk="0" hangingPunct="1">
              <a:lnSpc>
                <a:spcPct val="100000"/>
              </a:lnSpc>
              <a:spcBef>
                <a:spcPct val="20000"/>
              </a:spcBef>
              <a:spcAft>
                <a:spcPts val="600"/>
              </a:spcAft>
              <a:buClrTx/>
              <a:buSzTx/>
              <a:tabLst/>
              <a:defRPr/>
            </a:pPr>
            <a:r>
              <a:rPr kumimoji="0" lang="en-US" sz="1800" b="1" i="0" strike="noStrike" kern="1200" cap="all" normalizeH="0" baseline="0" noProof="0" dirty="0" smtClean="0">
                <a:ln w="0">
                  <a:solidFill>
                    <a:schemeClr val="bg1"/>
                  </a:solidFill>
                </a:ln>
                <a:solidFill>
                  <a:schemeClr val="bg1"/>
                </a:solidFill>
                <a:effectLst>
                  <a:outerShdw blurRad="50800" dist="38100" dir="2700000" algn="tl" rotWithShape="0">
                    <a:prstClr val="black">
                      <a:alpha val="40000"/>
                    </a:prstClr>
                  </a:outerShdw>
                </a:effectLst>
                <a:uLnTx/>
                <a:uFillTx/>
                <a:latin typeface="Tahoma"/>
                <a:ea typeface="ＭＳ Ｐゴシック" charset="-128"/>
                <a:cs typeface="ＭＳ Ｐゴシック" charset="-128"/>
              </a:rPr>
              <a:t>More Eyes Pilots</a:t>
            </a:r>
          </a:p>
        </p:txBody>
      </p:sp>
      <p:pic>
        <p:nvPicPr>
          <p:cNvPr id="2059" name="Picture 11"/>
          <p:cNvPicPr>
            <a:picLocks noGrp="1" noChangeAspect="1" noChangeArrowheads="1"/>
          </p:cNvPicPr>
          <p:nvPr>
            <p:ph sz="quarter" idx="12"/>
          </p:nvPr>
        </p:nvPicPr>
        <p:blipFill>
          <a:blip r:embed="rId3" cstate="print"/>
          <a:srcRect/>
          <a:stretch>
            <a:fillRect/>
          </a:stretch>
        </p:blipFill>
        <p:spPr bwMode="auto">
          <a:xfrm>
            <a:off x="159832" y="1076696"/>
            <a:ext cx="3946420" cy="3032166"/>
          </a:xfrm>
          <a:prstGeom prst="rect">
            <a:avLst/>
          </a:prstGeom>
          <a:noFill/>
          <a:ln w="9525">
            <a:noFill/>
            <a:miter lim="800000"/>
            <a:headEnd/>
            <a:tailEnd/>
          </a:ln>
        </p:spPr>
      </p:pic>
      <p:pic>
        <p:nvPicPr>
          <p:cNvPr id="2064" name="Picture 16" descr="File:Flag of Afghanistan.svg"/>
          <p:cNvPicPr>
            <a:picLocks noChangeAspect="1" noChangeArrowheads="1"/>
          </p:cNvPicPr>
          <p:nvPr/>
        </p:nvPicPr>
        <p:blipFill>
          <a:blip r:embed="rId4" cstate="print"/>
          <a:srcRect/>
          <a:stretch>
            <a:fillRect/>
          </a:stretch>
        </p:blipFill>
        <p:spPr bwMode="auto">
          <a:xfrm>
            <a:off x="118754" y="1099459"/>
            <a:ext cx="1021945" cy="681842"/>
          </a:xfrm>
          <a:prstGeom prst="rect">
            <a:avLst/>
          </a:prstGeom>
          <a:noFill/>
        </p:spPr>
      </p:pic>
      <p:sp>
        <p:nvSpPr>
          <p:cNvPr id="32" name="Rectangle 31"/>
          <p:cNvSpPr/>
          <p:nvPr/>
        </p:nvSpPr>
        <p:spPr>
          <a:xfrm>
            <a:off x="271136" y="2322064"/>
            <a:ext cx="2402837"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baseline="0" dirty="0" smtClean="0">
                <a:ln w="0"/>
                <a:solidFill>
                  <a:schemeClr val="tx2"/>
                </a:solidFill>
                <a:effectLst>
                  <a:reflection blurRad="12700" stA="50000" endPos="50000" dist="5000" dir="5400000" sy="-100000" rotWithShape="0"/>
                </a:effectLst>
              </a:rPr>
              <a:t>Afghanistan</a:t>
            </a:r>
            <a:endParaRPr lang="en-US" sz="2400" b="1" cap="all" baseline="0" dirty="0">
              <a:ln w="0"/>
              <a:solidFill>
                <a:schemeClr val="tx2"/>
              </a:solidFill>
              <a:effectLst>
                <a:reflection blurRad="12700" stA="50000" endPos="50000" dist="5000" dir="5400000" sy="-100000" rotWithShape="0"/>
              </a:effectLst>
            </a:endParaRPr>
          </a:p>
        </p:txBody>
      </p:sp>
      <p:graphicFrame>
        <p:nvGraphicFramePr>
          <p:cNvPr id="48" name="Table 47"/>
          <p:cNvGraphicFramePr>
            <a:graphicFrameLocks noGrp="1"/>
          </p:cNvGraphicFramePr>
          <p:nvPr/>
        </p:nvGraphicFramePr>
        <p:xfrm>
          <a:off x="391385" y="6031346"/>
          <a:ext cx="8378544" cy="370840"/>
        </p:xfrm>
        <a:graphic>
          <a:graphicData uri="http://schemas.openxmlformats.org/drawingml/2006/table">
            <a:tbl>
              <a:tblPr firstRow="1" bandRow="1">
                <a:tableStyleId>{7E9639D4-E3E2-4D34-9284-5A2195B3D0D7}</a:tableStyleId>
              </a:tblPr>
              <a:tblGrid>
                <a:gridCol w="1396424"/>
                <a:gridCol w="1396424"/>
                <a:gridCol w="1396424"/>
                <a:gridCol w="1396424"/>
                <a:gridCol w="1396424"/>
                <a:gridCol w="1396424"/>
              </a:tblGrid>
              <a:tr h="370840">
                <a:tc>
                  <a:txBody>
                    <a:bodyPr/>
                    <a:lstStyle/>
                    <a:p>
                      <a:r>
                        <a:rPr lang="en-US" dirty="0" smtClean="0"/>
                        <a:t>NOV</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smtClean="0"/>
                        <a:t>DEC</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smtClean="0"/>
                        <a:t>JAN</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smtClean="0"/>
                        <a:t>FEB</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smtClean="0"/>
                        <a:t>MAR</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smtClean="0"/>
                        <a:t>APR</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flip="none" rotWithShape="1">
                      <a:gsLst>
                        <a:gs pos="0">
                          <a:schemeClr val="tx1"/>
                        </a:gs>
                        <a:gs pos="100000">
                          <a:schemeClr val="bg1"/>
                        </a:gs>
                      </a:gsLst>
                      <a:lin ang="0" scaled="1"/>
                      <a:tileRect/>
                    </a:gradFill>
                  </a:tcPr>
                </a:tc>
              </a:tr>
            </a:tbl>
          </a:graphicData>
        </a:graphic>
      </p:graphicFrame>
      <p:sp>
        <p:nvSpPr>
          <p:cNvPr id="53" name="Oval 52"/>
          <p:cNvSpPr/>
          <p:nvPr/>
        </p:nvSpPr>
        <p:spPr>
          <a:xfrm>
            <a:off x="588817" y="4748645"/>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1</a:t>
            </a:r>
            <a:endParaRPr lang="en-US" sz="1600" baseline="0" dirty="0">
              <a:solidFill>
                <a:schemeClr val="tx1"/>
              </a:solidFill>
              <a:latin typeface="Arial" pitchFamily="34" charset="0"/>
              <a:cs typeface="Arial" pitchFamily="34" charset="0"/>
            </a:endParaRPr>
          </a:p>
        </p:txBody>
      </p:sp>
      <p:sp>
        <p:nvSpPr>
          <p:cNvPr id="54" name="Oval 53"/>
          <p:cNvSpPr/>
          <p:nvPr/>
        </p:nvSpPr>
        <p:spPr>
          <a:xfrm>
            <a:off x="588817" y="5048829"/>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2</a:t>
            </a:r>
            <a:endParaRPr lang="en-US" sz="1600" baseline="0" dirty="0">
              <a:solidFill>
                <a:schemeClr val="tx1"/>
              </a:solidFill>
              <a:latin typeface="Arial" pitchFamily="34" charset="0"/>
              <a:cs typeface="Arial" pitchFamily="34" charset="0"/>
            </a:endParaRPr>
          </a:p>
        </p:txBody>
      </p:sp>
      <p:sp>
        <p:nvSpPr>
          <p:cNvPr id="55" name="Oval 54"/>
          <p:cNvSpPr/>
          <p:nvPr/>
        </p:nvSpPr>
        <p:spPr>
          <a:xfrm>
            <a:off x="588817" y="5349013"/>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3</a:t>
            </a:r>
            <a:endParaRPr lang="en-US" sz="1600" baseline="0" dirty="0">
              <a:solidFill>
                <a:schemeClr val="tx1"/>
              </a:solidFill>
              <a:latin typeface="Arial" pitchFamily="34" charset="0"/>
              <a:cs typeface="Arial" pitchFamily="34" charset="0"/>
            </a:endParaRPr>
          </a:p>
        </p:txBody>
      </p:sp>
      <p:sp>
        <p:nvSpPr>
          <p:cNvPr id="56" name="Oval 55"/>
          <p:cNvSpPr/>
          <p:nvPr/>
        </p:nvSpPr>
        <p:spPr>
          <a:xfrm>
            <a:off x="588817" y="5649197"/>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4</a:t>
            </a:r>
            <a:endParaRPr lang="en-US" sz="1600" baseline="0" dirty="0">
              <a:solidFill>
                <a:schemeClr val="tx1"/>
              </a:solidFill>
              <a:latin typeface="Arial" pitchFamily="34" charset="0"/>
              <a:cs typeface="Arial" pitchFamily="34" charset="0"/>
            </a:endParaRPr>
          </a:p>
        </p:txBody>
      </p:sp>
      <p:sp>
        <p:nvSpPr>
          <p:cNvPr id="57" name="Oval 56"/>
          <p:cNvSpPr/>
          <p:nvPr/>
        </p:nvSpPr>
        <p:spPr>
          <a:xfrm>
            <a:off x="4679406" y="4745180"/>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5</a:t>
            </a:r>
            <a:endParaRPr lang="en-US" sz="1600" b="1" baseline="0" dirty="0">
              <a:solidFill>
                <a:schemeClr val="bg1"/>
              </a:solidFill>
              <a:latin typeface="Arial" pitchFamily="34" charset="0"/>
              <a:cs typeface="Arial" pitchFamily="34" charset="0"/>
            </a:endParaRPr>
          </a:p>
        </p:txBody>
      </p:sp>
      <p:sp>
        <p:nvSpPr>
          <p:cNvPr id="58" name="Oval 57"/>
          <p:cNvSpPr/>
          <p:nvPr/>
        </p:nvSpPr>
        <p:spPr>
          <a:xfrm>
            <a:off x="4679406" y="5045364"/>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6</a:t>
            </a:r>
            <a:endParaRPr lang="en-US" sz="1600" b="1" baseline="0" dirty="0">
              <a:solidFill>
                <a:schemeClr val="bg1"/>
              </a:solidFill>
              <a:latin typeface="Arial" pitchFamily="34" charset="0"/>
              <a:cs typeface="Arial" pitchFamily="34" charset="0"/>
            </a:endParaRPr>
          </a:p>
        </p:txBody>
      </p:sp>
      <p:sp>
        <p:nvSpPr>
          <p:cNvPr id="59" name="Oval 58"/>
          <p:cNvSpPr/>
          <p:nvPr/>
        </p:nvSpPr>
        <p:spPr>
          <a:xfrm>
            <a:off x="4679406" y="5345548"/>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7</a:t>
            </a:r>
            <a:endParaRPr lang="en-US" sz="1600" b="1" baseline="0" dirty="0">
              <a:solidFill>
                <a:schemeClr val="bg1"/>
              </a:solidFill>
              <a:latin typeface="Arial" pitchFamily="34" charset="0"/>
              <a:cs typeface="Arial" pitchFamily="34" charset="0"/>
            </a:endParaRPr>
          </a:p>
        </p:txBody>
      </p:sp>
      <p:sp>
        <p:nvSpPr>
          <p:cNvPr id="60" name="Oval 59"/>
          <p:cNvSpPr/>
          <p:nvPr/>
        </p:nvSpPr>
        <p:spPr>
          <a:xfrm>
            <a:off x="4679406" y="5645732"/>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8</a:t>
            </a:r>
            <a:endParaRPr lang="en-US" sz="1600" b="1" baseline="0" dirty="0">
              <a:solidFill>
                <a:schemeClr val="bg1"/>
              </a:solidFill>
              <a:latin typeface="Arial" pitchFamily="34" charset="0"/>
              <a:cs typeface="Arial" pitchFamily="34" charset="0"/>
            </a:endParaRPr>
          </a:p>
        </p:txBody>
      </p:sp>
      <p:sp>
        <p:nvSpPr>
          <p:cNvPr id="61" name="Oval 60"/>
          <p:cNvSpPr/>
          <p:nvPr/>
        </p:nvSpPr>
        <p:spPr>
          <a:xfrm>
            <a:off x="1518859" y="6074590"/>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2</a:t>
            </a:r>
            <a:endParaRPr lang="en-US" sz="1600" baseline="0" dirty="0">
              <a:solidFill>
                <a:schemeClr val="tx1"/>
              </a:solidFill>
              <a:latin typeface="Arial" pitchFamily="34" charset="0"/>
              <a:cs typeface="Arial" pitchFamily="34" charset="0"/>
            </a:endParaRPr>
          </a:p>
        </p:txBody>
      </p:sp>
      <p:sp>
        <p:nvSpPr>
          <p:cNvPr id="62" name="Oval 61"/>
          <p:cNvSpPr/>
          <p:nvPr/>
        </p:nvSpPr>
        <p:spPr>
          <a:xfrm>
            <a:off x="3945305" y="6074590"/>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4</a:t>
            </a:r>
            <a:endParaRPr lang="en-US" sz="1600" baseline="0" dirty="0">
              <a:solidFill>
                <a:schemeClr val="tx1"/>
              </a:solidFill>
              <a:latin typeface="Arial" pitchFamily="34" charset="0"/>
              <a:cs typeface="Arial" pitchFamily="34" charset="0"/>
            </a:endParaRPr>
          </a:p>
        </p:txBody>
      </p:sp>
      <p:sp>
        <p:nvSpPr>
          <p:cNvPr id="63" name="Oval 62"/>
          <p:cNvSpPr/>
          <p:nvPr/>
        </p:nvSpPr>
        <p:spPr>
          <a:xfrm>
            <a:off x="4272840" y="6074590"/>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5</a:t>
            </a:r>
            <a:endParaRPr lang="en-US" sz="1600" b="1" baseline="0" dirty="0">
              <a:solidFill>
                <a:schemeClr val="bg1"/>
              </a:solidFill>
              <a:latin typeface="Arial" pitchFamily="34" charset="0"/>
              <a:cs typeface="Arial" pitchFamily="34" charset="0"/>
            </a:endParaRPr>
          </a:p>
        </p:txBody>
      </p:sp>
      <p:sp>
        <p:nvSpPr>
          <p:cNvPr id="69" name="Oval 68"/>
          <p:cNvSpPr/>
          <p:nvPr/>
        </p:nvSpPr>
        <p:spPr>
          <a:xfrm>
            <a:off x="1262212" y="6074590"/>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1</a:t>
            </a:r>
            <a:endParaRPr lang="en-US" sz="1600" baseline="0" dirty="0">
              <a:solidFill>
                <a:schemeClr val="tx1"/>
              </a:solidFill>
              <a:latin typeface="Arial" pitchFamily="34" charset="0"/>
              <a:cs typeface="Arial" pitchFamily="34" charset="0"/>
            </a:endParaRPr>
          </a:p>
        </p:txBody>
      </p:sp>
      <p:sp>
        <p:nvSpPr>
          <p:cNvPr id="81" name="Trapezoid 80"/>
          <p:cNvSpPr/>
          <p:nvPr/>
        </p:nvSpPr>
        <p:spPr>
          <a:xfrm rot="17546039">
            <a:off x="4017415" y="1745000"/>
            <a:ext cx="45720" cy="2093074"/>
          </a:xfrm>
          <a:prstGeom prst="trapezoid">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99627" y="6074590"/>
            <a:ext cx="280555" cy="280555"/>
          </a:xfrm>
          <a:prstGeom prst="ellipse">
            <a:avLst/>
          </a:prstGeom>
          <a:solidFill>
            <a:schemeClr val="bg1">
              <a:lumMod val="6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3</a:t>
            </a:r>
            <a:endParaRPr lang="en-US" sz="1600" baseline="0" dirty="0">
              <a:solidFill>
                <a:schemeClr val="tx1"/>
              </a:solidFill>
              <a:latin typeface="Arial" pitchFamily="34" charset="0"/>
              <a:cs typeface="Arial" pitchFamily="34" charset="0"/>
            </a:endParaRPr>
          </a:p>
        </p:txBody>
      </p:sp>
      <p:sp>
        <p:nvSpPr>
          <p:cNvPr id="71" name="Oval 70"/>
          <p:cNvSpPr/>
          <p:nvPr/>
        </p:nvSpPr>
        <p:spPr>
          <a:xfrm>
            <a:off x="5629257" y="6074590"/>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7</a:t>
            </a:r>
            <a:endParaRPr lang="en-US" sz="1600" b="1" baseline="0" dirty="0">
              <a:solidFill>
                <a:schemeClr val="bg1"/>
              </a:solidFill>
              <a:latin typeface="Arial" pitchFamily="34" charset="0"/>
              <a:cs typeface="Arial" pitchFamily="34" charset="0"/>
            </a:endParaRPr>
          </a:p>
        </p:txBody>
      </p:sp>
      <p:sp>
        <p:nvSpPr>
          <p:cNvPr id="72" name="Oval 71"/>
          <p:cNvSpPr/>
          <p:nvPr/>
        </p:nvSpPr>
        <p:spPr>
          <a:xfrm>
            <a:off x="6543719" y="6074590"/>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8</a:t>
            </a:r>
            <a:endParaRPr lang="en-US" sz="1600" b="1" baseline="0" dirty="0">
              <a:solidFill>
                <a:schemeClr val="bg1"/>
              </a:solidFill>
              <a:latin typeface="Arial" pitchFamily="34" charset="0"/>
              <a:cs typeface="Arial" pitchFamily="34" charset="0"/>
            </a:endParaRPr>
          </a:p>
        </p:txBody>
      </p:sp>
      <p:sp>
        <p:nvSpPr>
          <p:cNvPr id="73" name="Oval 72"/>
          <p:cNvSpPr/>
          <p:nvPr/>
        </p:nvSpPr>
        <p:spPr>
          <a:xfrm>
            <a:off x="5299658" y="6074590"/>
            <a:ext cx="280555" cy="280555"/>
          </a:xfrm>
          <a:prstGeom prst="ellipse">
            <a:avLst/>
          </a:prstGeom>
          <a:solidFill>
            <a:schemeClr val="tx2"/>
          </a:solidFill>
          <a:ln w="19050">
            <a:solidFill>
              <a:schemeClr val="bg1"/>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0" tIns="0" rIns="0" bIns="0" rtlCol="0" anchor="t" anchorCtr="1"/>
          <a:lstStyle/>
          <a:p>
            <a:pPr algn="ctr"/>
            <a:r>
              <a:rPr lang="en-US" sz="1600" b="1" baseline="0" dirty="0" smtClean="0">
                <a:solidFill>
                  <a:schemeClr val="bg1"/>
                </a:solidFill>
                <a:latin typeface="Arial" pitchFamily="34" charset="0"/>
                <a:cs typeface="Arial" pitchFamily="34" charset="0"/>
              </a:rPr>
              <a:t>6</a:t>
            </a:r>
            <a:endParaRPr lang="en-US" sz="1600" b="1" baseline="0" dirty="0">
              <a:solidFill>
                <a:schemeClr val="bg1"/>
              </a:solidFill>
              <a:latin typeface="Arial" pitchFamily="34" charset="0"/>
              <a:cs typeface="Arial" pitchFamily="34" charset="0"/>
            </a:endParaRPr>
          </a:p>
        </p:txBody>
      </p:sp>
      <p:sp>
        <p:nvSpPr>
          <p:cNvPr id="79" name="Trapezoid 78"/>
          <p:cNvSpPr/>
          <p:nvPr/>
        </p:nvSpPr>
        <p:spPr>
          <a:xfrm rot="724273">
            <a:off x="2512566" y="2491423"/>
            <a:ext cx="45719" cy="1297172"/>
          </a:xfrm>
          <a:prstGeom prst="trapezoid">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67" name="Picture 19"/>
          <p:cNvPicPr>
            <a:picLocks noChangeAspect="1" noChangeArrowheads="1"/>
          </p:cNvPicPr>
          <p:nvPr/>
        </p:nvPicPr>
        <p:blipFill>
          <a:blip r:embed="rId5" cstate="print"/>
          <a:srcRect/>
          <a:stretch>
            <a:fillRect/>
          </a:stretch>
        </p:blipFill>
        <p:spPr bwMode="auto">
          <a:xfrm>
            <a:off x="2334629" y="2711301"/>
            <a:ext cx="2966954" cy="1508762"/>
          </a:xfrm>
          <a:prstGeom prst="rect">
            <a:avLst/>
          </a:prstGeom>
          <a:noFill/>
          <a:ln w="9525">
            <a:noFill/>
            <a:miter lim="800000"/>
            <a:headEnd/>
            <a:tailEnd/>
          </a:ln>
          <a:effectLst/>
        </p:spPr>
      </p:pic>
      <p:sp>
        <p:nvSpPr>
          <p:cNvPr id="66" name="Rectangle 65"/>
          <p:cNvSpPr/>
          <p:nvPr/>
        </p:nvSpPr>
        <p:spPr>
          <a:xfrm>
            <a:off x="3480241" y="3311764"/>
            <a:ext cx="1478290" cy="748923"/>
          </a:xfrm>
          <a:prstGeom prst="rect">
            <a:avLst/>
          </a:prstGeom>
        </p:spPr>
        <p:txBody>
          <a:bodyPr wrap="none">
            <a:spAutoFit/>
          </a:bodyPr>
          <a:lstStyle/>
          <a:p>
            <a:r>
              <a:rPr lang="en-US" sz="3200" dirty="0" err="1" smtClean="0">
                <a:solidFill>
                  <a:schemeClr val="bg1"/>
                </a:solidFill>
              </a:rPr>
              <a:t>Nangarhar</a:t>
            </a:r>
            <a:endParaRPr lang="en-US" sz="3200" dirty="0" smtClean="0">
              <a:solidFill>
                <a:schemeClr val="bg1"/>
              </a:solidFill>
            </a:endParaRPr>
          </a:p>
          <a:p>
            <a:r>
              <a:rPr lang="en-US" sz="3200" dirty="0" smtClean="0">
                <a:solidFill>
                  <a:schemeClr val="bg1"/>
                </a:solidFill>
              </a:rPr>
              <a:t>Province</a:t>
            </a:r>
            <a:endParaRPr lang="en-US" sz="3200" dirty="0"/>
          </a:p>
        </p:txBody>
      </p:sp>
      <p:sp>
        <p:nvSpPr>
          <p:cNvPr id="67" name="5-Point Star 66"/>
          <p:cNvSpPr/>
          <p:nvPr/>
        </p:nvSpPr>
        <p:spPr>
          <a:xfrm>
            <a:off x="3955309" y="3274831"/>
            <a:ext cx="148856" cy="148856"/>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endParaRPr>
          </a:p>
        </p:txBody>
      </p:sp>
      <p:sp>
        <p:nvSpPr>
          <p:cNvPr id="68" name="Rectangle 67"/>
          <p:cNvSpPr/>
          <p:nvPr/>
        </p:nvSpPr>
        <p:spPr>
          <a:xfrm>
            <a:off x="4033125" y="3173538"/>
            <a:ext cx="838691" cy="276999"/>
          </a:xfrm>
          <a:prstGeom prst="rect">
            <a:avLst/>
          </a:prstGeom>
        </p:spPr>
        <p:txBody>
          <a:bodyPr wrap="none">
            <a:spAutoFit/>
          </a:bodyPr>
          <a:lstStyle/>
          <a:p>
            <a:r>
              <a:rPr lang="en-US" dirty="0" err="1" smtClean="0">
                <a:solidFill>
                  <a:srgbClr val="FFC000"/>
                </a:solidFill>
              </a:rPr>
              <a:t>Jalalabad</a:t>
            </a:r>
            <a:endParaRPr lang="en-US" dirty="0">
              <a:solidFill>
                <a:srgbClr val="FFC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108" y="5181600"/>
            <a:ext cx="8382000" cy="1143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smtClean="0"/>
              <a:t>Improved volume, accuracy, consistency, &amp; timeliness of raw reporting</a:t>
            </a:r>
          </a:p>
          <a:p>
            <a:r>
              <a:rPr lang="en-US" dirty="0" smtClean="0"/>
              <a:t>AP-A data input to More Eyes data repository enables analytics</a:t>
            </a:r>
          </a:p>
          <a:p>
            <a:r>
              <a:rPr lang="en-US" dirty="0" smtClean="0"/>
              <a:t>Pathfinder for host nation individuals aptitude with smart apps</a:t>
            </a:r>
            <a:endParaRPr lang="en-US" dirty="0"/>
          </a:p>
        </p:txBody>
      </p:sp>
      <p:sp>
        <p:nvSpPr>
          <p:cNvPr id="3" name="Title 2"/>
          <p:cNvSpPr>
            <a:spLocks noGrp="1"/>
          </p:cNvSpPr>
          <p:nvPr>
            <p:ph type="title"/>
          </p:nvPr>
        </p:nvSpPr>
        <p:spPr/>
        <p:txBody>
          <a:bodyPr>
            <a:normAutofit fontScale="90000"/>
          </a:bodyPr>
          <a:lstStyle/>
          <a:p>
            <a:r>
              <a:rPr lang="en-US" dirty="0" smtClean="0"/>
              <a:t>Atmospheric Program – Afghanistan (AP-A) Pilot</a:t>
            </a:r>
            <a:br>
              <a:rPr lang="en-US" dirty="0" smtClean="0"/>
            </a:br>
            <a:r>
              <a:rPr lang="en-US" dirty="0" smtClean="0"/>
              <a:t>Information Flow Diagram</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11</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pic>
        <p:nvPicPr>
          <p:cNvPr id="9" name="Picture 5"/>
          <p:cNvPicPr>
            <a:picLocks noChangeAspect="1" noChangeArrowheads="1"/>
          </p:cNvPicPr>
          <p:nvPr/>
        </p:nvPicPr>
        <p:blipFill>
          <a:blip r:embed="rId3" cstate="print"/>
          <a:srcRect/>
          <a:stretch>
            <a:fillRect/>
          </a:stretch>
        </p:blipFill>
        <p:spPr bwMode="auto">
          <a:xfrm>
            <a:off x="7526217" y="1507105"/>
            <a:ext cx="892512" cy="1149262"/>
          </a:xfrm>
          <a:prstGeom prst="rect">
            <a:avLst/>
          </a:prstGeom>
          <a:ln>
            <a:noFill/>
          </a:ln>
          <a:effectLst>
            <a:outerShdw blurRad="50800" dist="38100" dir="2700000" algn="tl" rotWithShape="0">
              <a:prstClr val="black">
                <a:alpha val="40000"/>
              </a:prstClr>
            </a:outerShdw>
          </a:effectLst>
        </p:spPr>
      </p:pic>
      <p:pic>
        <p:nvPicPr>
          <p:cNvPr id="10" name="Picture 7"/>
          <p:cNvPicPr>
            <a:picLocks noChangeAspect="1" noChangeArrowheads="1"/>
          </p:cNvPicPr>
          <p:nvPr/>
        </p:nvPicPr>
        <p:blipFill>
          <a:blip r:embed="rId4" cstate="print"/>
          <a:srcRect/>
          <a:stretch>
            <a:fillRect/>
          </a:stretch>
        </p:blipFill>
        <p:spPr bwMode="auto">
          <a:xfrm>
            <a:off x="5968404" y="1665767"/>
            <a:ext cx="878306" cy="1143000"/>
          </a:xfrm>
          <a:prstGeom prst="rect">
            <a:avLst/>
          </a:prstGeom>
          <a:ln>
            <a:noFill/>
          </a:ln>
          <a:effectLst>
            <a:outerShdw blurRad="190500" algn="tl" rotWithShape="0">
              <a:srgbClr val="000000">
                <a:alpha val="70000"/>
              </a:srgbClr>
            </a:outerShdw>
          </a:effectLst>
        </p:spPr>
      </p:pic>
      <p:sp>
        <p:nvSpPr>
          <p:cNvPr id="13" name="Right Arrow 12"/>
          <p:cNvSpPr/>
          <p:nvPr/>
        </p:nvSpPr>
        <p:spPr>
          <a:xfrm>
            <a:off x="6966444" y="1809817"/>
            <a:ext cx="4572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8977" y="990147"/>
            <a:ext cx="1687291" cy="523220"/>
          </a:xfrm>
          <a:prstGeom prst="rect">
            <a:avLst/>
          </a:prstGeom>
          <a:noFill/>
        </p:spPr>
        <p:txBody>
          <a:bodyPr wrap="square" lIns="91440" tIns="45720" rIns="91440" bIns="45720">
            <a:spAutoFit/>
          </a:bodyPr>
          <a:lstStyle/>
          <a:p>
            <a:r>
              <a:rPr lang="en-US" sz="2800"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ASCs</a:t>
            </a:r>
            <a:endParaRPr lang="en-US" sz="2800"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19" name="Can 18"/>
          <p:cNvSpPr/>
          <p:nvPr/>
        </p:nvSpPr>
        <p:spPr>
          <a:xfrm>
            <a:off x="3163539" y="2527002"/>
            <a:ext cx="831273" cy="1143000"/>
          </a:xfrm>
          <a:prstGeom prst="can">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6" name="Picture 4" descr="Google"/>
          <p:cNvPicPr>
            <a:picLocks noChangeAspect="1" noChangeArrowheads="1"/>
          </p:cNvPicPr>
          <p:nvPr/>
        </p:nvPicPr>
        <p:blipFill>
          <a:blip r:embed="rId5" cstate="print"/>
          <a:srcRect/>
          <a:stretch>
            <a:fillRect/>
          </a:stretch>
        </p:blipFill>
        <p:spPr bwMode="auto">
          <a:xfrm>
            <a:off x="3267448" y="3239152"/>
            <a:ext cx="620376" cy="214312"/>
          </a:xfrm>
          <a:prstGeom prst="rect">
            <a:avLst/>
          </a:prstGeom>
          <a:noFill/>
        </p:spPr>
      </p:pic>
      <p:pic>
        <p:nvPicPr>
          <p:cNvPr id="3078" name="Picture 6" descr="http://images.travelpod.com/users/bird_dream/1.1220104680.afghan-market.jpg"/>
          <p:cNvPicPr>
            <a:picLocks noChangeAspect="1" noChangeArrowheads="1"/>
          </p:cNvPicPr>
          <p:nvPr/>
        </p:nvPicPr>
        <p:blipFill>
          <a:blip r:embed="rId6" cstate="print"/>
          <a:srcRect/>
          <a:stretch>
            <a:fillRect/>
          </a:stretch>
        </p:blipFill>
        <p:spPr bwMode="auto">
          <a:xfrm>
            <a:off x="174795" y="3724936"/>
            <a:ext cx="1832130" cy="1219200"/>
          </a:xfrm>
          <a:prstGeom prst="rect">
            <a:avLst/>
          </a:prstGeom>
          <a:ln>
            <a:noFill/>
          </a:ln>
          <a:effectLst>
            <a:softEdge rad="112500"/>
          </a:effectLst>
        </p:spPr>
      </p:pic>
      <p:pic>
        <p:nvPicPr>
          <p:cNvPr id="3080" name="Picture 8" descr="http://media.artdiamondblog.com/images2/SayyidPrayingCairoMosque.jpg"/>
          <p:cNvPicPr>
            <a:picLocks noChangeAspect="1" noChangeArrowheads="1"/>
          </p:cNvPicPr>
          <p:nvPr/>
        </p:nvPicPr>
        <p:blipFill>
          <a:blip r:embed="rId7" cstate="print"/>
          <a:srcRect/>
          <a:stretch>
            <a:fillRect/>
          </a:stretch>
        </p:blipFill>
        <p:spPr bwMode="auto">
          <a:xfrm>
            <a:off x="57048" y="2668769"/>
            <a:ext cx="1828800" cy="1005840"/>
          </a:xfrm>
          <a:prstGeom prst="rect">
            <a:avLst/>
          </a:prstGeom>
          <a:ln>
            <a:noFill/>
          </a:ln>
          <a:effectLst>
            <a:softEdge rad="112500"/>
          </a:effectLst>
        </p:spPr>
      </p:pic>
      <p:pic>
        <p:nvPicPr>
          <p:cNvPr id="3082" name="Picture 10" descr="http://www.insidehighered.com/var/ihe/storage/images/profiles/american_university_of_afghanistan/3169486-10-eng-US/american_university_of_afghanistan_ihe_medium.jpg"/>
          <p:cNvPicPr>
            <a:picLocks noChangeAspect="1" noChangeArrowheads="1"/>
          </p:cNvPicPr>
          <p:nvPr/>
        </p:nvPicPr>
        <p:blipFill>
          <a:blip r:embed="rId8" cstate="print"/>
          <a:srcRect/>
          <a:stretch>
            <a:fillRect/>
          </a:stretch>
        </p:blipFill>
        <p:spPr bwMode="auto">
          <a:xfrm>
            <a:off x="163378" y="1417670"/>
            <a:ext cx="1843547" cy="1143000"/>
          </a:xfrm>
          <a:prstGeom prst="rect">
            <a:avLst/>
          </a:prstGeom>
          <a:ln>
            <a:noFill/>
          </a:ln>
          <a:effectLst>
            <a:softEdge rad="112500"/>
          </a:effectLst>
        </p:spPr>
      </p:pic>
      <p:pic>
        <p:nvPicPr>
          <p:cNvPr id="3084" name="Picture 12" descr="http://www.microsoft.com/security/assets/images/_computer/firewall.png"/>
          <p:cNvPicPr>
            <a:picLocks noChangeAspect="1" noChangeArrowheads="1"/>
          </p:cNvPicPr>
          <p:nvPr/>
        </p:nvPicPr>
        <p:blipFill>
          <a:blip r:embed="rId9" cstate="print"/>
          <a:srcRect/>
          <a:stretch>
            <a:fillRect/>
          </a:stretch>
        </p:blipFill>
        <p:spPr bwMode="auto">
          <a:xfrm>
            <a:off x="5816004" y="3907466"/>
            <a:ext cx="937395" cy="838200"/>
          </a:xfrm>
          <a:prstGeom prst="rect">
            <a:avLst/>
          </a:prstGeom>
          <a:ln>
            <a:noFill/>
          </a:ln>
          <a:effectLst>
            <a:outerShdw blurRad="190500" algn="tl" rotWithShape="0">
              <a:srgbClr val="000000">
                <a:alpha val="70000"/>
              </a:srgbClr>
            </a:outerShdw>
          </a:effectLst>
        </p:spPr>
      </p:pic>
      <p:sp>
        <p:nvSpPr>
          <p:cNvPr id="3088" name="AutoShape 16" descr="http://www.alltooflat.com/serious/adventures/blackout/citigoo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 name="Right Arrow 68"/>
          <p:cNvSpPr/>
          <p:nvPr/>
        </p:nvSpPr>
        <p:spPr>
          <a:xfrm>
            <a:off x="5290044" y="1818167"/>
            <a:ext cx="4572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5637134" y="1113257"/>
            <a:ext cx="1300357"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REPORTS</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71" name="Rectangle 70"/>
          <p:cNvSpPr/>
          <p:nvPr/>
        </p:nvSpPr>
        <p:spPr>
          <a:xfrm>
            <a:off x="7304912" y="1132367"/>
            <a:ext cx="1330492"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ANALYSIS</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72" name="Rectangle 71"/>
          <p:cNvSpPr/>
          <p:nvPr/>
        </p:nvSpPr>
        <p:spPr>
          <a:xfrm>
            <a:off x="5868454" y="4594742"/>
            <a:ext cx="582212"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DIA</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82" name="Rectangle 81"/>
          <p:cNvSpPr/>
          <p:nvPr/>
        </p:nvSpPr>
        <p:spPr>
          <a:xfrm>
            <a:off x="199097" y="2393947"/>
            <a:ext cx="1199367" cy="307777"/>
          </a:xfrm>
          <a:prstGeom prst="rect">
            <a:avLst/>
          </a:prstGeom>
          <a:noFill/>
        </p:spPr>
        <p:txBody>
          <a:bodyPr wrap="none" lIns="91440" tIns="45720" rIns="91440" bIns="45720">
            <a:spAutoFit/>
          </a:bodyPr>
          <a:lstStyle/>
          <a:p>
            <a:pPr algn="ctr"/>
            <a:r>
              <a:rPr lang="en-US" sz="1400"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Universities</a:t>
            </a:r>
            <a:endParaRPr lang="en-US" sz="1400"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83" name="Rectangle 82"/>
          <p:cNvSpPr/>
          <p:nvPr/>
        </p:nvSpPr>
        <p:spPr>
          <a:xfrm>
            <a:off x="193530" y="3491410"/>
            <a:ext cx="958917" cy="307777"/>
          </a:xfrm>
          <a:prstGeom prst="rect">
            <a:avLst/>
          </a:prstGeom>
          <a:noFill/>
        </p:spPr>
        <p:txBody>
          <a:bodyPr wrap="none" lIns="91440" tIns="45720" rIns="91440" bIns="45720">
            <a:spAutoFit/>
          </a:bodyPr>
          <a:lstStyle/>
          <a:p>
            <a:pPr algn="ctr"/>
            <a:r>
              <a:rPr lang="en-US" sz="1400"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Mosques</a:t>
            </a:r>
            <a:endParaRPr lang="en-US" sz="1400"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84" name="Rectangle 83"/>
          <p:cNvSpPr/>
          <p:nvPr/>
        </p:nvSpPr>
        <p:spPr>
          <a:xfrm>
            <a:off x="208874" y="4808826"/>
            <a:ext cx="1378904" cy="307777"/>
          </a:xfrm>
          <a:prstGeom prst="rect">
            <a:avLst/>
          </a:prstGeom>
          <a:noFill/>
        </p:spPr>
        <p:txBody>
          <a:bodyPr wrap="none" lIns="91440" tIns="45720" rIns="91440" bIns="45720">
            <a:spAutoFit/>
          </a:bodyPr>
          <a:lstStyle/>
          <a:p>
            <a:pPr algn="ctr"/>
            <a:r>
              <a:rPr lang="en-US" sz="1400"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Atmospherics</a:t>
            </a:r>
            <a:endParaRPr lang="en-US" sz="1400"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pic>
        <p:nvPicPr>
          <p:cNvPr id="85" name="Picture 7"/>
          <p:cNvPicPr>
            <a:picLocks noChangeAspect="1" noChangeArrowheads="1"/>
          </p:cNvPicPr>
          <p:nvPr/>
        </p:nvPicPr>
        <p:blipFill>
          <a:blip r:embed="rId4" cstate="print"/>
          <a:srcRect/>
          <a:stretch>
            <a:fillRect/>
          </a:stretch>
        </p:blipFill>
        <p:spPr bwMode="auto">
          <a:xfrm>
            <a:off x="5892204" y="1589567"/>
            <a:ext cx="878306" cy="1143000"/>
          </a:xfrm>
          <a:prstGeom prst="rect">
            <a:avLst/>
          </a:prstGeom>
          <a:ln>
            <a:noFill/>
          </a:ln>
          <a:effectLst/>
        </p:spPr>
      </p:pic>
      <p:pic>
        <p:nvPicPr>
          <p:cNvPr id="86" name="Picture 7"/>
          <p:cNvPicPr>
            <a:picLocks noChangeAspect="1" noChangeArrowheads="1"/>
          </p:cNvPicPr>
          <p:nvPr/>
        </p:nvPicPr>
        <p:blipFill>
          <a:blip r:embed="rId4" cstate="print"/>
          <a:srcRect/>
          <a:stretch>
            <a:fillRect/>
          </a:stretch>
        </p:blipFill>
        <p:spPr bwMode="auto">
          <a:xfrm>
            <a:off x="5816004" y="1513367"/>
            <a:ext cx="878306" cy="1143000"/>
          </a:xfrm>
          <a:prstGeom prst="rect">
            <a:avLst/>
          </a:prstGeom>
          <a:ln>
            <a:noFill/>
          </a:ln>
          <a:effectLst/>
        </p:spPr>
      </p:pic>
      <p:pic>
        <p:nvPicPr>
          <p:cNvPr id="3089" name="Picture 17"/>
          <p:cNvPicPr>
            <a:picLocks noChangeAspect="1" noChangeArrowheads="1"/>
          </p:cNvPicPr>
          <p:nvPr/>
        </p:nvPicPr>
        <p:blipFill>
          <a:blip r:embed="rId10" cstate="print"/>
          <a:srcRect/>
          <a:stretch>
            <a:fillRect/>
          </a:stretch>
        </p:blipFill>
        <p:spPr bwMode="auto">
          <a:xfrm>
            <a:off x="7449872" y="3801155"/>
            <a:ext cx="1524000" cy="1047299"/>
          </a:xfrm>
          <a:prstGeom prst="rect">
            <a:avLst/>
          </a:prstGeom>
          <a:ln>
            <a:noFill/>
          </a:ln>
          <a:effectLst>
            <a:reflection blurRad="6350" stA="52000" endA="300" endPos="35000" dir="5400000" sy="-100000" algn="bl" rotWithShape="0"/>
          </a:effectLst>
        </p:spPr>
      </p:pic>
      <p:sp>
        <p:nvSpPr>
          <p:cNvPr id="88" name="Rectangle 87"/>
          <p:cNvSpPr/>
          <p:nvPr/>
        </p:nvSpPr>
        <p:spPr>
          <a:xfrm>
            <a:off x="7598251" y="3163137"/>
            <a:ext cx="1236237"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PUBLIC</a:t>
            </a:r>
          </a:p>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WEBSITE</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90" name="Can 89"/>
          <p:cNvSpPr/>
          <p:nvPr/>
        </p:nvSpPr>
        <p:spPr>
          <a:xfrm>
            <a:off x="4486936" y="3872029"/>
            <a:ext cx="665018" cy="914400"/>
          </a:xfrm>
          <a:prstGeom prst="can">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1" name="AutoShape 19" descr="data:image/jpg;base64,/9j/4AAQSkZJRgABAQAAAQABAAD/2wCEAAkGBggODA0UDwgUFQ4RDg0VEBgXDRoYGQ0PFBAVIBQcFRIYJyYeHh0jGRYUKy8sJig1LDQ4FioyQTE2QTIyOCsBCQoKDQwOGg8PGTUkHiAtNSw1LikxNSoqNTMwNTUsMDU1NC41NTUsLyo0NDE1NTEsNSk0LzU0LCwxLDUrKS01Kf/AABEIAFsAgQMBIgACEQEDEQH/xAAcAAACAgMBAQAAAAAAAAAAAAAABwUGAwQIAQL/xAA+EAABAgIHBQQHBgYDAAAAAAABAgMABAUGERdVlNISFiEx0RNBVJMUIlFTgZKkFTJWYXGRByNCUnKhgrHB/8QAGgEBAAMBAQEAAAAAAAAAAAAAAAECBgQDBf/EADIRAAACBggDCQEBAQAAAAAAAAABAwQTUpHRAgURFBVRU6EhVPASMWFigZKiseHxcSL/2gAMAwEAAhEDEQA/AFcuRooUYl0UgfTjMFKmez4BjZ4L27faD+fHl3koCQot114Ts8phCZd1TZDW1tvbP8tNnDmSP25jnHoq/Moo5ud7VvsjM9kE7Xr7YFtuz7OB/aJJSJ6n5+Ycsl2XEyynFJH8tGw0iyxI48T6vf3xqDPgfHhnkPEVuXaSpaApWyhSwCqz7otFp42DgD7Y3qwydHNTjyJOcL0smwtrKNnaSUg8Rz4E2cbOXKM321MvycrJBloIRMKUhexYtS3DYdpfs+58o+G8t6doKbnmChh1a2FMrJSFpShwAhSD3KsII7uPfE2nb45AI2dk6KTISq2p9Spta3u3a7OwMIBGwdq3jbYf37u/6oaj6LW3PelTymnW2CZdPZ29s+FWlKuIs9VKh+qhx5BWX7HmZOWkJ0raWh15Wwja2ieyULQ4j2E2iNkyc7TLtJzRUy2ptvt3U/cCjaNrYT+gWr4RBnw7+GfqAhKNl5dcwwl94tsLcQHFhNvZoKrFKA77OP7RZKIoFx6ankUe07MsNupCFpZJKmyV7CikW2W2Hn7OQ5RHikpukUUbJdmyjslltpezslZdWLO1X32G2z/L4wwf4SUrR1CzlMNTs4kKCpdsFKFLStTandqwpB9ojjXyKkgpFSOz+juq9KkQrFGmio9oyt4engITc2sOBzGWX0g3NrDgcxll9Ic96dU8T+md0wXp1TxP6Z3TGTYIXtyGrxWsOXOBhMbm1hwOYyy+kG5tYcDmMsvpDnvTqnif0zumC9OqeJ/TO6YMEL25BitYcucDCY3NrDgcxll9INzaw4HMZZfSHPenVPE/pndMF6dU8T+md0wYIXtyDFaw5c4GExubWHA5jLL6Qbm1hwOYyy+kOe9OqeJ/TO6YL06p4n9M7pgwQvbkGK1hy5wMJXcysWBzOWX0gh03q1TxM5Z3THsSwRPfQpia/wAucDHMKaMnRLofVKLMqXNjb2TsKUDxG0Pj3xJUlLNUhOumiqHdSyloK7MArUgIR66lEW8yD/oc+caikppUuiXVMKEqHtvZAFiXCLCoA2etsn2+yJKlXZeQnXRRdLLcZUyElwI2StK0jtEkceFosNtn7cTuDtt8dhiRgcmaOXISzLVHK9PD6ytwEntUq4JSlIPMWJ7u82Wd+eRblZF2cbpOiVqd9HWhpJtSWHz9xR4i1PDu+B9uFyUotuj5Z5ukSZ/t1do0WhstNj7h2iePFJ7v6haBw2s8iZSfenHKTpZaHxLqU2othRmH0pASlRJHEgcz8SO+p9x5etoDRZoyYaTKvzMg56E46BbskB5KSNsJVw42E2cf/Y2p+UVOzM67R9FuJlUfzFISCr0dtRA4kW96jy7rTYADZqS848+JRh+dUmUQ6Qn1QRLhxQ7RSU8PbaePdG1SE2iUmZ1ujqQWuTcSUlWwAXpdQ5LHs9bvs4gGwECyeNvjt/QBMOSEzL0ezKUWsTw7RL6hafSVFVqNhIJ4gE28O4cuUWKoVQKWnnp5oFLTssWQ6l3aSQVbdgsAP9v+xFdmmaPl5ej3pSk1qnSVKeR2YHorqFgoKVWm23hZ+nGw8ItP8Nf4gTNHvUi65Ldu7MqZLhU7snbSXCSTYbSSo2xxr3Zu9O3u37x3VeacliiwL/vjZCQtVydO+Nlvnc0QXJ0742W+dzREjfm7gic0dEF+buCJzR0Rk7FbP7Gr7ddul8ZiOuTp3xst87miC5OnfGy3zuaIkb83cETmjogvzdwROaOiIsVs/sO3XbpfGYjrk6d8bLfO5oguTp3xst87miJG/N3BE5o6IL83cETmjoibFbP7Dt126XxmI65OnfGy3zuaILk6d8bLfO5oiRvzdwROaOiC/N3BE5o6IixWz+w7ddul8ZiMuQp3x0t87miPIkr9ncDTmjogibFbP7FO3XLpbTCaFYH10c3Jdg0GxMdoHOzAXtHhYXP7eX58OdnCJFZn6vz8w2pDDripfYVakOJCHUAkpt5KsJHx428ojFTlE/ZqGxJK9PEwVF3a9UsbPBNlvO0Dusgq9O0U046Z2SU8gsOpbAXZsPKHqqPEcBaTG4MuB8OGWYxIyChJliSlJ4uNqbXMqSlG0Cq1sg+sg28CQscR/T+cbq2Z6nZuefAYaW3Ll5xIsbSUtpAVsJ9vMnmeMV2XW32iO0BLYWnbAPNFvED4W/vG9WGbo52cdXJSqmpZRSUIUq0oOyNq0/5W2flAyO3xzAbH2tNzkvIySWGQG3iG1bCUqcW6qwdo57OQ+HG3hZtrm5uhn6Tldhl0uILK17IWAjiUqbJ5G0oP/H2gER05OUUqRlENSKkziFumYc2+DqTZsBIt4WAR9ULO0S21OiaklOOOMbMsQqzsHQbQo8eXqpH6ExBlw7uGXr3gNgUZN0cijJ3aZWl5SnGkkhfFpfrJcbPdyt/yi8fwuoCTp6bpZ2bBQral1gM7KEpU4XdoBJB4eqLP+zCyo16WTMMmYaK2EuILqQqwrbBG0AfbZyi21drbMyc1SC6MWWGHnEbKSlKylsFewCVg8RaeUci/ZRQUjplb/R3VejSpFijRQ0rKXGw/QOO5er3vpjzk6YLl6ve+mPOTphd3o1sxU5drTBejWzFTl2tMZJqgdGquFbaxROQYly9XvfTHnJ0wXL1e99MecnTC7vRrZipy7WmC9GtmKnLtaYNUDoXCttYonIMS5er3vpjzk6YLl6ve+mPOTphd3o1sxU5drTBejWzFTl2tMGqB0LhW2sUTkGJcvV730x5ydMFy9XvfTHnJ0wu70a2Yqcu1pgvQrZipy7WmDVA6FwrbWKJyDDuVq776Y85OmPYXF6VbcWOXa0wRLVA6K3GtNYonIOvcurX4elMi1pg3Lq1+HpTItaYQW7dP4TM5ZzpBu3T+EzOWc6R635JkcRzYAi1yh+h+7l1a/D0pkWtMG5dWvw9KZFrTCC3bp/CZnLOdIN26fwmZyznSF+SZHEMAR65Q/Q/dy6tfh6UyLWmDcurX4elMi1phBbt0/hMzlnOkG7dP4TM5ZzpC+pMjiGAItcofofu5dWvw9KZFrTH0ip9XU8qBlR+km2Lf9QgN26fwmZyznSDdun8Jmcs50iDXKZlYdE4i1GoqFE7SWCI/8/R0DunQGCS2Ub6Qbp0BgktlG+kc/bt0/hMzlnOkG7dP4TM5ZzpFLx5OoD1wg+Z69w6B3ToDBJbKN9IN06AwSWyjfSOft26fwmZyznSDdun8Jmcs50hePJ1AMIPmevcOgd06AwSWyjfSDdOgMElso30jn7dun8Jmcs50g3bp/CZnLOdIXjydQDCD5nr3DoHdOgMElso30g3ToDBJbKN9I5+3bp/CZnLOdIN26fwmZyznSF48nUAwc+Z69w6B3ToDBJbKN9I9jnrdqsGETWVc6QRN48nUBTCT5nr3B23qVUxM5Z3TBepVTEzlndMUG5OnfGy3mOaILk6d8bLeY5oiWiw6KXKqNY4lIX69SqmJnLO6YL1KqYmcs7pig3J0742W8xzRBcnTvjZbzHNEGiw6FyqjWOJSF+vUqpiZyzumC9SqmJnLO6YoNydO+NlvMc0QXJ0742W8xzRBosOhcqo1jiUhfr1KqYmcs7pgvUqpiZyzumKDcnTvjZbzHNEFydPeNlvMc0QaLDoXKqNY4lIX69SqmJnLO6YL1KqYmcs7pig3J0742W8xzRBcnTvjZbzHNEGiw6FyqjWOJSF+vUqpiZyzumC9SqmJnLO6YoNydO+NlvMc0QXJ0742W8xzRBosOhcqo1jiUhfr1KqYmcs7pgvUqpiZyzumKDcnTvjZbzHNEFydO+NlvMc0QaLDoXKqNY4lIX69SqmJnLO6YL1KqYmcs7pig3J0742W8xzRBcnTvjZbzHNEGiw6FyqjWOJSF+vWqniZyzumCF/cjT3jJbzHNEES0TuilyqrWOJSEzfo3gZzQ0QX6N4Gc2NEKeCOdulzH3sFUXNzmGxfo3gZzQ0QX6N4Gc0NEKeCDdLmGCqLm5zDYv0bwM5oaIL9G8DOaGiFPBBulzDBVFzc5hsX6N4Gc0NEF+jeBnNjRCngg3S5hgqi5ucw2L9G8DOaGiC/RvAzmxohTwQbpcwwVRc3OYbF+jeBnNjRBfo3gZzY0Qp4IN0uYYKoubnMNi/RvAzmhogv0bwM5oaIU8EG6XMMFUXNzmGxfo3gZzQ0QX6N4Gc2NEKeCIbpcwwVRc3OYa9+zeBHNjRBClsj2LNkuY88GUnNzm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3" name="AutoShape 21" descr="data:image/jpg;base64,/9j/4AAQSkZJRgABAQAAAQABAAD/2wCEAAkGBggODA0UDwgUFQ4RDg0VEBgXDRoYGQ0PFBAVIBQcFRIYJyYeHh0jGRYUKy8sJig1LDQ4FioyQTE2QTIyOCsBCQoKDQwOGg8PGTUkHiAtNSw1LikxNSoqNTMwNTUsMDU1NC41NTUsLyo0NDE1NTEsNSk0LzU0LCwxLDUrKS01Kf/AABEIAFsAgQMBIgACEQEDEQH/xAAcAAACAgMBAQAAAAAAAAAAAAAABwUGAwQIAQL/xAA+EAABAgIHBQQHBgYDAAAAAAABAgMABAUGERdVlNISFiEx0RNBVJMUIlFTgZKkFTJWYXGRByNCUnKhgrHB/8QAGgEBAAMBAQEAAAAAAAAAAAAAAAECBgQDBf/EADIRAAACBggDCQEBAQAAAAAAAAABAwQTUpHRAgURFBVRU6EhVPASMWFigZKiseHxcSL/2gAMAwEAAhEDEQA/AFcuRooUYl0UgfTjMFKmez4BjZ4L27faD+fHl3koCQot114Ts8phCZd1TZDW1tvbP8tNnDmSP25jnHoq/Moo5ud7VvsjM9kE7Xr7YFtuz7OB/aJJSJ6n5+Ycsl2XEyynFJH8tGw0iyxI48T6vf3xqDPgfHhnkPEVuXaSpaApWyhSwCqz7otFp42DgD7Y3qwydHNTjyJOcL0smwtrKNnaSUg8Rz4E2cbOXKM321MvycrJBloIRMKUhexYtS3DYdpfs+58o+G8t6doKbnmChh1a2FMrJSFpShwAhSD3KsII7uPfE2nb45AI2dk6KTISq2p9Spta3u3a7OwMIBGwdq3jbYf37u/6oaj6LW3PelTymnW2CZdPZ29s+FWlKuIs9VKh+qhx5BWX7HmZOWkJ0raWh15Wwja2ieyULQ4j2E2iNkyc7TLtJzRUy2ptvt3U/cCjaNrYT+gWr4RBnw7+GfqAhKNl5dcwwl94tsLcQHFhNvZoKrFKA77OP7RZKIoFx6ankUe07MsNupCFpZJKmyV7CikW2W2Hn7OQ5RHikpukUUbJdmyjslltpezslZdWLO1X32G2z/L4wwf4SUrR1CzlMNTs4kKCpdsFKFLStTandqwpB9ojjXyKkgpFSOz+juq9KkQrFGmio9oyt4engITc2sOBzGWX0g3NrDgcxll9Ic96dU8T+md0wXp1TxP6Z3TGTYIXtyGrxWsOXOBhMbm1hwOYyy+kG5tYcDmMsvpDnvTqnif0zumC9OqeJ/TO6YMEL25BitYcucDCY3NrDgcxll9INzaw4HMZZfSHPenVPE/pndMF6dU8T+md0wYIXtyDFaw5c4GExubWHA5jLL6Qbm1hwOYyy+kOe9OqeJ/TO6YL06p4n9M7pgwQvbkGK1hy5wMJXcysWBzOWX0gh03q1TxM5Z3THsSwRPfQpia/wAucDHMKaMnRLofVKLMqXNjb2TsKUDxG0Pj3xJUlLNUhOumiqHdSyloK7MArUgIR66lEW8yD/oc+caikppUuiXVMKEqHtvZAFiXCLCoA2etsn2+yJKlXZeQnXRRdLLcZUyElwI2StK0jtEkceFosNtn7cTuDtt8dhiRgcmaOXISzLVHK9PD6ytwEntUq4JSlIPMWJ7u82Wd+eRblZF2cbpOiVqd9HWhpJtSWHz9xR4i1PDu+B9uFyUotuj5Z5ukSZ/t1do0WhstNj7h2iePFJ7v6haBw2s8iZSfenHKTpZaHxLqU2othRmH0pASlRJHEgcz8SO+p9x5etoDRZoyYaTKvzMg56E46BbskB5KSNsJVw42E2cf/Y2p+UVOzM67R9FuJlUfzFISCr0dtRA4kW96jy7rTYADZqS848+JRh+dUmUQ6Qn1QRLhxQ7RSU8PbaePdG1SE2iUmZ1ujqQWuTcSUlWwAXpdQ5LHs9bvs4gGwECyeNvjt/QBMOSEzL0ezKUWsTw7RL6hafSVFVqNhIJ4gE28O4cuUWKoVQKWnnp5oFLTssWQ6l3aSQVbdgsAP9v+xFdmmaPl5ej3pSk1qnSVKeR2YHorqFgoKVWm23hZ+nGw8ItP8Nf4gTNHvUi65Ldu7MqZLhU7snbSXCSTYbSSo2xxr3Zu9O3u37x3VeacliiwL/vjZCQtVydO+Nlvnc0QXJ0742W+dzREjfm7gic0dEF+buCJzR0Rk7FbP7Gr7ddul8ZiOuTp3xst87miC5OnfGy3zuaIkb83cETmjogvzdwROaOiIsVs/sO3XbpfGYjrk6d8bLfO5oguTp3xst87miJG/N3BE5o6IL83cETmjoibFbP7Dt126XxmI65OnfGy3zuaILk6d8bLfO5oiRvzdwROaOiC/N3BE5o6IixWz+w7ddul8ZiMuQp3x0t87miPIkr9ncDTmjogibFbP7FO3XLpbTCaFYH10c3Jdg0GxMdoHOzAXtHhYXP7eX58OdnCJFZn6vz8w2pDDripfYVakOJCHUAkpt5KsJHx428ojFTlE/ZqGxJK9PEwVF3a9UsbPBNlvO0Dusgq9O0U046Z2SU8gsOpbAXZsPKHqqPEcBaTG4MuB8OGWYxIyChJliSlJ4uNqbXMqSlG0Cq1sg+sg28CQscR/T+cbq2Z6nZuefAYaW3Ll5xIsbSUtpAVsJ9vMnmeMV2XW32iO0BLYWnbAPNFvED4W/vG9WGbo52cdXJSqmpZRSUIUq0oOyNq0/5W2flAyO3xzAbH2tNzkvIySWGQG3iG1bCUqcW6qwdo57OQ+HG3hZtrm5uhn6Tldhl0uILK17IWAjiUqbJ5G0oP/H2gER05OUUqRlENSKkziFumYc2+DqTZsBIt4WAR9ULO0S21OiaklOOOMbMsQqzsHQbQo8eXqpH6ExBlw7uGXr3gNgUZN0cijJ3aZWl5SnGkkhfFpfrJcbPdyt/yi8fwuoCTp6bpZ2bBQral1gM7KEpU4XdoBJB4eqLP+zCyo16WTMMmYaK2EuILqQqwrbBG0AfbZyi21drbMyc1SC6MWWGHnEbKSlKylsFewCVg8RaeUci/ZRQUjplb/R3VejSpFijRQ0rKXGw/QOO5er3vpjzk6YLl6ve+mPOTphd3o1sxU5drTBejWzFTl2tMZJqgdGquFbaxROQYly9XvfTHnJ0wXL1e99MecnTC7vRrZipy7WmC9GtmKnLtaYNUDoXCttYonIMS5er3vpjzk6YLl6ve+mPOTphd3o1sxU5drTBejWzFTl2tMGqB0LhW2sUTkGJcvV730x5ydMFy9XvfTHnJ0wu70a2Yqcu1pgvQrZipy7WmDVA6FwrbWKJyDDuVq776Y85OmPYXF6VbcWOXa0wRLVA6K3GtNYonIOvcurX4elMi1pg3Lq1+HpTItaYQW7dP4TM5ZzpBu3T+EzOWc6R635JkcRzYAi1yh+h+7l1a/D0pkWtMG5dWvw9KZFrTCC3bp/CZnLOdIN26fwmZyznSF+SZHEMAR65Q/Q/dy6tfh6UyLWmDcurX4elMi1phBbt0/hMzlnOkG7dP4TM5ZzpC+pMjiGAItcofofu5dWvw9KZFrTH0ip9XU8qBlR+km2Lf9QgN26fwmZyznSDdun8Jmcs50iDXKZlYdE4i1GoqFE7SWCI/8/R0DunQGCS2Ub6Qbp0BgktlG+kc/bt0/hMzlnOkG7dP4TM5ZzpFLx5OoD1wg+Z69w6B3ToDBJbKN9IN06AwSWyjfSOft26fwmZyznSDdun8Jmcs50hePJ1AMIPmevcOgd06AwSWyjfSDdOgMElso30jn7dun8Jmcs50g3bp/CZnLOdIXjydQDCD5nr3DoHdOgMElso30g3ToDBJbKN9I5+3bp/CZnLOdIN26fwmZyznSF48nUAwc+Z69w6B3ToDBJbKN9I9jnrdqsGETWVc6QRN48nUBTCT5nr3B23qVUxM5Z3TBepVTEzlndMUG5OnfGy3mOaILk6d8bLeY5oiWiw6KXKqNY4lIX69SqmJnLO6YL1KqYmcs7pig3J0742W8xzRBcnTvjZbzHNEGiw6FyqjWOJSF+vUqpiZyzumC9SqmJnLO6YoNydO+NlvMc0QXJ0742W8xzRBosOhcqo1jiUhfr1KqYmcs7pgvUqpiZyzumKDcnTvjZbzHNEFydPeNlvMc0QaLDoXKqNY4lIX69SqmJnLO6YL1KqYmcs7pig3J0742W8xzRBcnTvjZbzHNEGiw6FyqjWOJSF+vUqpiZyzumC9SqmJnLO6YoNydO+NlvMc0QXJ0742W8xzRBosOhcqo1jiUhfr1KqYmcs7pgvUqpiZyzumKDcnTvjZbzHNEFydO+NlvMc0QaLDoXKqNY4lIX69SqmJnLO6YL1KqYmcs7pig3J0742W8xzRBcnTvjZbzHNEGiw6FyqjWOJSF+vWqniZyzumCF/cjT3jJbzHNEES0TuilyqrWOJSEzfo3gZzQ0QX6N4Gc2NEKeCOdulzH3sFUXNzmGxfo3gZzQ0QX6N4Gc0NEKeCDdLmGCqLm5zDYv0bwM5oaIL9G8DOaGiFPBBulzDBVFzc5hsX6N4Gc0NEF+jeBnNjRCngg3S5hgqi5ucw2L9G8DOaGiC/RvAzmxohTwQbpcwwVRc3OYbF+jeBnNjRBfo3gZzY0Qp4IN0uYYKoubnMNi/RvAzmhogv0bwM5oaIU8EG6XMMFUXNzmGxfo3gZzQ0QX6N4Gc2NEKeCIbpcwwVRc3OYa9+zeBHNjRBClsj2LNkuY88GUnNzm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95" name="AutoShape 23" descr="data:image/jpg;base64,/9j/4AAQSkZJRgABAQAAAQABAAD/2wCEAAkGBggODA0UDwgUFQ4RDg0VEBgXDRoYGQ0PFBAVIBQcFRIYJyYeHh0jGRYUKy8sJig1LDQ4FioyQTE2QTIyOCsBCQoKDQwOGg8PGTUkHiAtNSw1LikxNSoqNTMwNTUsMDU1NC41NTUsLyo0NDE1NTEsNSk0LzU0LCwxLDUrKS01Kf/AABEIAFsAgQMBIgACEQEDEQH/xAAcAAACAgMBAQAAAAAAAAAAAAAABwUGAwQIAQL/xAA+EAABAgIHBQQHBgYDAAAAAAABAgMABAUGERdVlNISFiEx0RNBVJMUIlFTgZKkFTJWYXGRByNCUnKhgrHB/8QAGgEBAAMBAQEAAAAAAAAAAAAAAAECBgQDBf/EADIRAAACBggDCQEBAQAAAAAAAAABAwQTUpHRAgURFBVRU6EhVPASMWFigZKiseHxcSL/2gAMAwEAAhEDEQA/AFcuRooUYl0UgfTjMFKmez4BjZ4L27faD+fHl3koCQot114Ts8phCZd1TZDW1tvbP8tNnDmSP25jnHoq/Moo5ud7VvsjM9kE7Xr7YFtuz7OB/aJJSJ6n5+Ycsl2XEyynFJH8tGw0iyxI48T6vf3xqDPgfHhnkPEVuXaSpaApWyhSwCqz7otFp42DgD7Y3qwydHNTjyJOcL0smwtrKNnaSUg8Rz4E2cbOXKM321MvycrJBloIRMKUhexYtS3DYdpfs+58o+G8t6doKbnmChh1a2FMrJSFpShwAhSD3KsII7uPfE2nb45AI2dk6KTISq2p9Spta3u3a7OwMIBGwdq3jbYf37u/6oaj6LW3PelTymnW2CZdPZ29s+FWlKuIs9VKh+qhx5BWX7HmZOWkJ0raWh15Wwja2ieyULQ4j2E2iNkyc7TLtJzRUy2ptvt3U/cCjaNrYT+gWr4RBnw7+GfqAhKNl5dcwwl94tsLcQHFhNvZoKrFKA77OP7RZKIoFx6ankUe07MsNupCFpZJKmyV7CikW2W2Hn7OQ5RHikpukUUbJdmyjslltpezslZdWLO1X32G2z/L4wwf4SUrR1CzlMNTs4kKCpdsFKFLStTandqwpB9ojjXyKkgpFSOz+juq9KkQrFGmio9oyt4engITc2sOBzGWX0g3NrDgcxll9Ic96dU8T+md0wXp1TxP6Z3TGTYIXtyGrxWsOXOBhMbm1hwOYyy+kG5tYcDmMsvpDnvTqnif0zumC9OqeJ/TO6YMEL25BitYcucDCY3NrDgcxll9INzaw4HMZZfSHPenVPE/pndMF6dU8T+md0wYIXtyDFaw5c4GExubWHA5jLL6Qbm1hwOYyy+kOe9OqeJ/TO6YL06p4n9M7pgwQvbkGK1hy5wMJXcysWBzOWX0gh03q1TxM5Z3THsSwRPfQpia/wAucDHMKaMnRLofVKLMqXNjb2TsKUDxG0Pj3xJUlLNUhOumiqHdSyloK7MArUgIR66lEW8yD/oc+caikppUuiXVMKEqHtvZAFiXCLCoA2etsn2+yJKlXZeQnXRRdLLcZUyElwI2StK0jtEkceFosNtn7cTuDtt8dhiRgcmaOXISzLVHK9PD6ytwEntUq4JSlIPMWJ7u82Wd+eRblZF2cbpOiVqd9HWhpJtSWHz9xR4i1PDu+B9uFyUotuj5Z5ukSZ/t1do0WhstNj7h2iePFJ7v6haBw2s8iZSfenHKTpZaHxLqU2othRmH0pASlRJHEgcz8SO+p9x5etoDRZoyYaTKvzMg56E46BbskB5KSNsJVw42E2cf/Y2p+UVOzM67R9FuJlUfzFISCr0dtRA4kW96jy7rTYADZqS848+JRh+dUmUQ6Qn1QRLhxQ7RSU8PbaePdG1SE2iUmZ1ujqQWuTcSUlWwAXpdQ5LHs9bvs4gGwECyeNvjt/QBMOSEzL0ezKUWsTw7RL6hafSVFVqNhIJ4gE28O4cuUWKoVQKWnnp5oFLTssWQ6l3aSQVbdgsAP9v+xFdmmaPl5ej3pSk1qnSVKeR2YHorqFgoKVWm23hZ+nGw8ItP8Nf4gTNHvUi65Ldu7MqZLhU7snbSXCSTYbSSo2xxr3Zu9O3u37x3VeacliiwL/vjZCQtVydO+Nlvnc0QXJ0742W+dzREjfm7gic0dEF+buCJzR0Rk7FbP7Gr7ddul8ZiOuTp3xst87miC5OnfGy3zuaIkb83cETmjogvzdwROaOiIsVs/sO3XbpfGYjrk6d8bLfO5oguTp3xst87miJG/N3BE5o6IL83cETmjoibFbP7Dt126XxmI65OnfGy3zuaILk6d8bLfO5oiRvzdwROaOiC/N3BE5o6IixWz+w7ddul8ZiMuQp3x0t87miPIkr9ncDTmjogibFbP7FO3XLpbTCaFYH10c3Jdg0GxMdoHOzAXtHhYXP7eX58OdnCJFZn6vz8w2pDDripfYVakOJCHUAkpt5KsJHx428ojFTlE/ZqGxJK9PEwVF3a9UsbPBNlvO0Dusgq9O0U046Z2SU8gsOpbAXZsPKHqqPEcBaTG4MuB8OGWYxIyChJliSlJ4uNqbXMqSlG0Cq1sg+sg28CQscR/T+cbq2Z6nZuefAYaW3Ll5xIsbSUtpAVsJ9vMnmeMV2XW32iO0BLYWnbAPNFvED4W/vG9WGbo52cdXJSqmpZRSUIUq0oOyNq0/5W2flAyO3xzAbH2tNzkvIySWGQG3iG1bCUqcW6qwdo57OQ+HG3hZtrm5uhn6Tldhl0uILK17IWAjiUqbJ5G0oP/H2gER05OUUqRlENSKkziFumYc2+DqTZsBIt4WAR9ULO0S21OiaklOOOMbMsQqzsHQbQo8eXqpH6ExBlw7uGXr3gNgUZN0cijJ3aZWl5SnGkkhfFpfrJcbPdyt/yi8fwuoCTp6bpZ2bBQral1gM7KEpU4XdoBJB4eqLP+zCyo16WTMMmYaK2EuILqQqwrbBG0AfbZyi21drbMyc1SC6MWWGHnEbKSlKylsFewCVg8RaeUci/ZRQUjplb/R3VejSpFijRQ0rKXGw/QOO5er3vpjzk6YLl6ve+mPOTphd3o1sxU5drTBejWzFTl2tMZJqgdGquFbaxROQYly9XvfTHnJ0wXL1e99MecnTC7vRrZipy7WmC9GtmKnLtaYNUDoXCttYonIMS5er3vpjzk6YLl6ve+mPOTphd3o1sxU5drTBejWzFTl2tMGqB0LhW2sUTkGJcvV730x5ydMFy9XvfTHnJ0wu70a2Yqcu1pgvQrZipy7WmDVA6FwrbWKJyDDuVq776Y85OmPYXF6VbcWOXa0wRLVA6K3GtNYonIOvcurX4elMi1pg3Lq1+HpTItaYQW7dP4TM5ZzpBu3T+EzOWc6R635JkcRzYAi1yh+h+7l1a/D0pkWtMG5dWvw9KZFrTCC3bp/CZnLOdIN26fwmZyznSF+SZHEMAR65Q/Q/dy6tfh6UyLWmDcurX4elMi1phBbt0/hMzlnOkG7dP4TM5ZzpC+pMjiGAItcofofu5dWvw9KZFrTH0ip9XU8qBlR+km2Lf9QgN26fwmZyznSDdun8Jmcs50iDXKZlYdE4i1GoqFE7SWCI/8/R0DunQGCS2Ub6Qbp0BgktlG+kc/bt0/hMzlnOkG7dP4TM5ZzpFLx5OoD1wg+Z69w6B3ToDBJbKN9IN06AwSWyjfSOft26fwmZyznSDdun8Jmcs50hePJ1AMIPmevcOgd06AwSWyjfSDdOgMElso30jn7dun8Jmcs50g3bp/CZnLOdIXjydQDCD5nr3DoHdOgMElso30g3ToDBJbKN9I5+3bp/CZnLOdIN26fwmZyznSF48nUAwc+Z69w6B3ToDBJbKN9I9jnrdqsGETWVc6QRN48nUBTCT5nr3B23qVUxM5Z3TBepVTEzlndMUG5OnfGy3mOaILk6d8bLeY5oiWiw6KXKqNY4lIX69SqmJnLO6YL1KqYmcs7pig3J0742W8xzRBcnTvjZbzHNEGiw6FyqjWOJSF+vUqpiZyzumC9SqmJnLO6YoNydO+NlvMc0QXJ0742W8xzRBosOhcqo1jiUhfr1KqYmcs7pgvUqpiZyzumKDcnTvjZbzHNEFydPeNlvMc0QaLDoXKqNY4lIX69SqmJnLO6YL1KqYmcs7pig3J0742W8xzRBcnTvjZbzHNEGiw6FyqjWOJSF+vUqpiZyzumC9SqmJnLO6YoNydO+NlvMc0QXJ0742W8xzRBosOhcqo1jiUhfr1KqYmcs7pgvUqpiZyzumKDcnTvjZbzHNEFydO+NlvMc0QaLDoXKqNY4lIX69SqmJnLO6YL1KqYmcs7pig3J0742W8xzRBcnTvjZbzHNEGiw6FyqjWOJSF+vWqniZyzumCF/cjT3jJbzHNEES0TuilyqrWOJSEzfo3gZzQ0QX6N4Gc2NEKeCOdulzH3sFUXNzmGxfo3gZzQ0QX6N4Gc0NEKeCDdLmGCqLm5zDYv0bwM5oaIL9G8DOaGiFPBBulzDBVFzc5hsX6N4Gc0NEF+jeBnNjRCngg3S5hgqi5ucw2L9G8DOaGiC/RvAzmxohTwQbpcwwVRc3OYbF+jeBnNjRBfo3gZzY0Qp4IN0uYYKoubnMNi/RvAzmhogv0bwM5oaIU8EG6XMMFUXNzmGxfo3gZzQ0QX6N4Gc2NEKeCIbpcwwVRc3OYa9+zeBHNjRBClsj2LNkuY88GUnNzm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7" name="Group 96"/>
          <p:cNvGrpSpPr/>
          <p:nvPr/>
        </p:nvGrpSpPr>
        <p:grpSpPr>
          <a:xfrm>
            <a:off x="4409312" y="1441180"/>
            <a:ext cx="838691" cy="1078727"/>
            <a:chOff x="4409312" y="1366749"/>
            <a:chExt cx="838691" cy="1078727"/>
          </a:xfrm>
        </p:grpSpPr>
        <p:sp>
          <p:nvSpPr>
            <p:cNvPr id="66" name="Rectangle 65"/>
            <p:cNvSpPr/>
            <p:nvPr/>
          </p:nvSpPr>
          <p:spPr>
            <a:xfrm>
              <a:off x="4409312" y="1366749"/>
              <a:ext cx="838691"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AP-A</a:t>
              </a:r>
            </a:p>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TEAM</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pic>
          <p:nvPicPr>
            <p:cNvPr id="3097" name="Picture 25" descr="http://www-raider.stjohns.k12.fl.us/teachers/rizzuts/01A91BC8-0118C716.0/american-flag.gif"/>
            <p:cNvPicPr>
              <a:picLocks noChangeAspect="1" noChangeArrowheads="1"/>
            </p:cNvPicPr>
            <p:nvPr/>
          </p:nvPicPr>
          <p:blipFill>
            <a:blip r:embed="rId11" cstate="print"/>
            <a:srcRect/>
            <a:stretch>
              <a:fillRect/>
            </a:stretch>
          </p:blipFill>
          <p:spPr bwMode="auto">
            <a:xfrm>
              <a:off x="4493654" y="1979342"/>
              <a:ext cx="661882" cy="466134"/>
            </a:xfrm>
            <a:prstGeom prst="rect">
              <a:avLst/>
            </a:prstGeom>
            <a:ln>
              <a:noFill/>
            </a:ln>
            <a:effectLst>
              <a:outerShdw blurRad="190500" algn="tl" rotWithShape="0">
                <a:srgbClr val="000000">
                  <a:alpha val="70000"/>
                </a:srgbClr>
              </a:outerShdw>
            </a:effectLst>
          </p:spPr>
        </p:pic>
      </p:grpSp>
      <p:cxnSp>
        <p:nvCxnSpPr>
          <p:cNvPr id="52" name="Elbow Connector 51"/>
          <p:cNvCxnSpPr>
            <a:stCxn id="3082" idx="3"/>
            <a:endCxn id="19" idx="2"/>
          </p:cNvCxnSpPr>
          <p:nvPr/>
        </p:nvCxnSpPr>
        <p:spPr>
          <a:xfrm>
            <a:off x="2006925" y="1989170"/>
            <a:ext cx="1156614" cy="1109332"/>
          </a:xfrm>
          <a:prstGeom prst="bentConnector3">
            <a:avLst>
              <a:gd name="adj1" fmla="val 50000"/>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3" name="Elbow Connector 52"/>
          <p:cNvCxnSpPr>
            <a:stCxn id="3080" idx="3"/>
            <a:endCxn id="19" idx="2"/>
          </p:cNvCxnSpPr>
          <p:nvPr/>
        </p:nvCxnSpPr>
        <p:spPr>
          <a:xfrm flipV="1">
            <a:off x="1885848" y="3098502"/>
            <a:ext cx="1277691" cy="73187"/>
          </a:xfrm>
          <a:prstGeom prst="bentConnector3">
            <a:avLst>
              <a:gd name="adj1" fmla="val 50000"/>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Elbow Connector 56"/>
          <p:cNvCxnSpPr>
            <a:stCxn id="3078" idx="3"/>
            <a:endCxn id="19" idx="2"/>
          </p:cNvCxnSpPr>
          <p:nvPr/>
        </p:nvCxnSpPr>
        <p:spPr>
          <a:xfrm flipV="1">
            <a:off x="2006925" y="3098502"/>
            <a:ext cx="1156614" cy="1236034"/>
          </a:xfrm>
          <a:prstGeom prst="bentConnector3">
            <a:avLst>
              <a:gd name="adj1" fmla="val 50000"/>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14" idx="3"/>
          </p:cNvCxnSpPr>
          <p:nvPr/>
        </p:nvCxnSpPr>
        <p:spPr>
          <a:xfrm>
            <a:off x="2006268" y="1251757"/>
            <a:ext cx="2480672" cy="608944"/>
          </a:xfrm>
          <a:prstGeom prst="bentConnector3">
            <a:avLst>
              <a:gd name="adj1" fmla="val 50000"/>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7" name="Elbow Connector 66"/>
          <p:cNvCxnSpPr>
            <a:stCxn id="14" idx="3"/>
            <a:endCxn id="19" idx="2"/>
          </p:cNvCxnSpPr>
          <p:nvPr/>
        </p:nvCxnSpPr>
        <p:spPr>
          <a:xfrm>
            <a:off x="2006268" y="1251757"/>
            <a:ext cx="1157271" cy="1846745"/>
          </a:xfrm>
          <a:prstGeom prst="bentConnector3">
            <a:avLst>
              <a:gd name="adj1" fmla="val 50000"/>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19" idx="4"/>
            <a:endCxn id="3097" idx="2"/>
          </p:cNvCxnSpPr>
          <p:nvPr/>
        </p:nvCxnSpPr>
        <p:spPr>
          <a:xfrm flipV="1">
            <a:off x="3994812" y="2519907"/>
            <a:ext cx="829783" cy="578595"/>
          </a:xfrm>
          <a:prstGeom prst="bentConnector2">
            <a:avLst/>
          </a:prstGeom>
          <a:ln w="76200">
            <a:prstDash val="solid"/>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Elbow Connector 77"/>
          <p:cNvCxnSpPr>
            <a:stCxn id="19" idx="3"/>
            <a:endCxn id="90" idx="2"/>
          </p:cNvCxnSpPr>
          <p:nvPr/>
        </p:nvCxnSpPr>
        <p:spPr>
          <a:xfrm rot="16200000" flipH="1">
            <a:off x="3703443" y="3545735"/>
            <a:ext cx="659227" cy="907760"/>
          </a:xfrm>
          <a:prstGeom prst="bentConnector2">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96" name="Rectangle 95"/>
          <p:cNvSpPr/>
          <p:nvPr/>
        </p:nvSpPr>
        <p:spPr>
          <a:xfrm>
            <a:off x="3245601" y="2760319"/>
            <a:ext cx="697627"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ODK</a:t>
            </a:r>
            <a:endParaRPr lang="en-US" b="1" cap="none" spc="0" baseline="0" dirty="0">
              <a:ln w="10541" cmpd="sng">
                <a:solidFill>
                  <a:schemeClr val="accent1">
                    <a:shade val="88000"/>
                    <a:satMod val="110000"/>
                  </a:schemeClr>
                </a:solidFill>
                <a:prstDash val="solid"/>
              </a:ln>
              <a:solidFill>
                <a:schemeClr val="bg1"/>
              </a:solidFill>
              <a:effectLst/>
            </a:endParaRPr>
          </a:p>
        </p:txBody>
      </p:sp>
      <p:sp>
        <p:nvSpPr>
          <p:cNvPr id="98" name="Trapezoid 97"/>
          <p:cNvSpPr/>
          <p:nvPr/>
        </p:nvSpPr>
        <p:spPr>
          <a:xfrm rot="10800000">
            <a:off x="3274835" y="3742661"/>
            <a:ext cx="627321" cy="425302"/>
          </a:xfrm>
          <a:prstGeom prst="trapezoid">
            <a:avLst>
              <a:gd name="adj" fmla="val 47500"/>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3128427" y="3748756"/>
            <a:ext cx="975460"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FILTER</a:t>
            </a:r>
            <a:endParaRPr lang="en-US" b="1" cap="none" spc="0" baseline="0" dirty="0">
              <a:ln w="10541" cmpd="sng">
                <a:solidFill>
                  <a:schemeClr val="accent1">
                    <a:shade val="88000"/>
                    <a:satMod val="110000"/>
                  </a:schemeClr>
                </a:solidFill>
                <a:prstDash val="solid"/>
              </a:ln>
              <a:solidFill>
                <a:schemeClr val="bg1"/>
              </a:solidFill>
              <a:effectLst/>
            </a:endParaRPr>
          </a:p>
        </p:txBody>
      </p:sp>
      <p:sp>
        <p:nvSpPr>
          <p:cNvPr id="101" name="Rectangle 100"/>
          <p:cNvSpPr/>
          <p:nvPr/>
        </p:nvSpPr>
        <p:spPr>
          <a:xfrm>
            <a:off x="5619217" y="3530403"/>
            <a:ext cx="1364541"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FIREWALL</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102" name="Rectangle 101"/>
          <p:cNvSpPr/>
          <p:nvPr/>
        </p:nvSpPr>
        <p:spPr>
          <a:xfrm>
            <a:off x="4395615" y="3424060"/>
            <a:ext cx="877163"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MORE</a:t>
            </a:r>
            <a:b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b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EYES</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cxnSp>
        <p:nvCxnSpPr>
          <p:cNvPr id="104" name="Elbow Connector 77"/>
          <p:cNvCxnSpPr>
            <a:stCxn id="90" idx="4"/>
            <a:endCxn id="3084" idx="1"/>
          </p:cNvCxnSpPr>
          <p:nvPr/>
        </p:nvCxnSpPr>
        <p:spPr>
          <a:xfrm flipV="1">
            <a:off x="5151954" y="4326566"/>
            <a:ext cx="664050" cy="2663"/>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09" name="Elbow Connector 77"/>
          <p:cNvCxnSpPr>
            <a:stCxn id="3084" idx="3"/>
            <a:endCxn id="3089" idx="1"/>
          </p:cNvCxnSpPr>
          <p:nvPr/>
        </p:nvCxnSpPr>
        <p:spPr>
          <a:xfrm flipV="1">
            <a:off x="6753399" y="4324805"/>
            <a:ext cx="696473" cy="1761"/>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120" name="Picture 8" descr="C:\Documents and Settings\Loaner\Local Settings\Temporary Internet Files\Content.IE5\DSGHBCM8\MP900438763[1].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380462" y="1123512"/>
            <a:ext cx="686098" cy="524540"/>
          </a:xfrm>
          <a:prstGeom prst="rect">
            <a:avLst/>
          </a:prstGeom>
          <a:noFill/>
        </p:spPr>
      </p:pic>
      <p:sp>
        <p:nvSpPr>
          <p:cNvPr id="56" name="Rectangle 55"/>
          <p:cNvSpPr/>
          <p:nvPr/>
        </p:nvSpPr>
        <p:spPr>
          <a:xfrm>
            <a:off x="4343400" y="41148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Atmospheric Program – Afghanistan (AP-A) Pilot Overview</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12</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a:xfrm>
            <a:off x="381000" y="1219200"/>
            <a:ext cx="8382000" cy="5288478"/>
          </a:xfrm>
        </p:spPr>
        <p:txBody>
          <a:bodyPr>
            <a:normAutofit fontScale="85000" lnSpcReduction="10000"/>
          </a:bodyPr>
          <a:lstStyle/>
          <a:p>
            <a:r>
              <a:rPr lang="en-US" dirty="0" smtClean="0"/>
              <a:t>DARPA Objective: Implement a cell phone reporting process to facilitate reporting, translation, and integration of atmospheric data</a:t>
            </a:r>
          </a:p>
          <a:p>
            <a:r>
              <a:rPr lang="en-US" dirty="0" smtClean="0"/>
              <a:t>Description of current process: </a:t>
            </a:r>
          </a:p>
          <a:p>
            <a:pPr lvl="1"/>
            <a:r>
              <a:rPr lang="en-US" dirty="0" smtClean="0"/>
              <a:t>Afghan Subcontractors (ASC) passively collect targeted atmospheric data during the course of everyday life</a:t>
            </a:r>
          </a:p>
          <a:p>
            <a:pPr lvl="1"/>
            <a:r>
              <a:rPr lang="en-US" dirty="0" smtClean="0"/>
              <a:t>ASCs report to DIA teams consisting of Afghan-Americans (AA) and US Military Analysts (MA) </a:t>
            </a:r>
          </a:p>
          <a:p>
            <a:pPr lvl="1">
              <a:spcBef>
                <a:spcPts val="0"/>
              </a:spcBef>
            </a:pPr>
            <a:r>
              <a:rPr lang="en-US" dirty="0" smtClean="0"/>
              <a:t>The AA translates and formats the report.  The MA integrates reports and submits to SOIC</a:t>
            </a:r>
          </a:p>
          <a:p>
            <a:r>
              <a:rPr lang="en-US" dirty="0" smtClean="0"/>
              <a:t>Scale and Schedule: </a:t>
            </a:r>
          </a:p>
          <a:p>
            <a:pPr lvl="1">
              <a:spcBef>
                <a:spcPts val="0"/>
              </a:spcBef>
            </a:pPr>
            <a:r>
              <a:rPr lang="en-US" dirty="0" smtClean="0"/>
              <a:t>Work with AP-A to develop Open Data Kit (ODK) reporting interface (forms)</a:t>
            </a:r>
          </a:p>
          <a:p>
            <a:pPr lvl="1">
              <a:spcBef>
                <a:spcPts val="0"/>
              </a:spcBef>
            </a:pPr>
            <a:r>
              <a:rPr lang="en-US" dirty="0" smtClean="0"/>
              <a:t>Implement ODK interface structure on Google Apps Server</a:t>
            </a:r>
          </a:p>
          <a:p>
            <a:pPr lvl="1">
              <a:spcBef>
                <a:spcPts val="0"/>
              </a:spcBef>
            </a:pPr>
            <a:r>
              <a:rPr lang="en-US" dirty="0" smtClean="0"/>
              <a:t>Install ODK reporting interface on 20 Android local phones (Sony X10 Mini Pro).  Provide phones to AP-A to distribute to select ASCs by 20 November 2010.  Goal is to expand to 200+ phones nationwide</a:t>
            </a:r>
          </a:p>
          <a:p>
            <a:pPr lvl="1">
              <a:spcBef>
                <a:spcPts val="0"/>
              </a:spcBef>
            </a:pPr>
            <a:r>
              <a:rPr lang="en-US" dirty="0" smtClean="0"/>
              <a:t>Train AP-A analysts to use ODK</a:t>
            </a:r>
          </a:p>
          <a:p>
            <a:pPr lvl="1">
              <a:spcBef>
                <a:spcPts val="0"/>
              </a:spcBef>
            </a:pPr>
            <a:r>
              <a:rPr lang="en-US" dirty="0" smtClean="0"/>
              <a:t>AP-A forwards appropriate information to More Eyes repository for integration and visualization in support of stability operations</a:t>
            </a:r>
          </a:p>
          <a:p>
            <a:pPr>
              <a:spcBef>
                <a:spcPts val="0"/>
              </a:spcBef>
            </a:pPr>
            <a:r>
              <a:rPr lang="en-US" dirty="0" smtClean="0"/>
              <a:t>Issues:</a:t>
            </a:r>
          </a:p>
          <a:p>
            <a:pPr lvl="1">
              <a:spcBef>
                <a:spcPts val="0"/>
              </a:spcBef>
            </a:pPr>
            <a:r>
              <a:rPr lang="en-US" dirty="0" smtClean="0"/>
              <a:t>Translation</a:t>
            </a:r>
          </a:p>
          <a:p>
            <a:pPr lvl="1">
              <a:spcBef>
                <a:spcPts val="0"/>
              </a:spcBef>
            </a:pPr>
            <a:r>
              <a:rPr lang="en-US" dirty="0" smtClean="0"/>
              <a:t>Public facing of information</a:t>
            </a:r>
          </a:p>
          <a:p>
            <a:pPr lvl="1">
              <a:spcBef>
                <a:spcPts val="0"/>
              </a:spcBef>
            </a:pPr>
            <a:r>
              <a:rPr lang="en-US" dirty="0" smtClean="0"/>
              <a:t>Security for ASCs using smart phones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5029200"/>
          </a:xfrm>
        </p:spPr>
        <p:txBody>
          <a:bodyPr>
            <a:normAutofit fontScale="92500" lnSpcReduction="20000"/>
          </a:bodyPr>
          <a:lstStyle/>
          <a:p>
            <a:pPr>
              <a:buNone/>
            </a:pPr>
            <a:r>
              <a:rPr lang="en-US" dirty="0" smtClean="0"/>
              <a:t>Data Capture Interface (DCI) and </a:t>
            </a:r>
          </a:p>
          <a:p>
            <a:r>
              <a:rPr lang="en-US" dirty="0" smtClean="0"/>
              <a:t>As soon as possible</a:t>
            </a:r>
          </a:p>
          <a:p>
            <a:pPr lvl="1"/>
            <a:r>
              <a:rPr lang="en-US" dirty="0" smtClean="0"/>
              <a:t>DFC coordination with DAI leadership about scope of AP-A pilot</a:t>
            </a:r>
          </a:p>
          <a:p>
            <a:pPr lvl="1"/>
            <a:r>
              <a:rPr lang="en-US" dirty="0" smtClean="0"/>
              <a:t>Explore Dari language capability on Android platform</a:t>
            </a:r>
          </a:p>
          <a:p>
            <a:pPr lvl="1"/>
            <a:r>
              <a:rPr lang="en-US" dirty="0" smtClean="0"/>
              <a:t>Explore remote wipe access for phones</a:t>
            </a:r>
          </a:p>
          <a:p>
            <a:r>
              <a:rPr lang="en-US" dirty="0" smtClean="0"/>
              <a:t>Nov 3</a:t>
            </a:r>
          </a:p>
          <a:p>
            <a:pPr lvl="1"/>
            <a:r>
              <a:rPr lang="en-US" dirty="0" smtClean="0"/>
              <a:t>White board session with AP personnel to help design interface of survey system for Afghan Sub Contractors (ASCs)</a:t>
            </a:r>
          </a:p>
          <a:p>
            <a:pPr lvl="1"/>
            <a:r>
              <a:rPr lang="en-US" dirty="0" smtClean="0"/>
              <a:t>Develop desired survey interface based on input from AP-A</a:t>
            </a:r>
          </a:p>
          <a:p>
            <a:r>
              <a:rPr lang="en-US" dirty="0" smtClean="0"/>
              <a:t>Nov 7-9</a:t>
            </a:r>
          </a:p>
          <a:p>
            <a:pPr lvl="1"/>
            <a:r>
              <a:rPr lang="en-US" dirty="0" smtClean="0"/>
              <a:t>DFC receives 20 Android local phone (Sony X10 Mini Pro), configured with interface, and tested (1 day planned)</a:t>
            </a:r>
          </a:p>
          <a:p>
            <a:r>
              <a:rPr lang="en-US" dirty="0" smtClean="0"/>
              <a:t>Nov 9-11</a:t>
            </a:r>
          </a:p>
          <a:p>
            <a:pPr lvl="1"/>
            <a:r>
              <a:rPr lang="en-US" dirty="0" smtClean="0"/>
              <a:t>Deliver phones to AP-A and train AP-A team to use phones for tasks with ASCs</a:t>
            </a:r>
          </a:p>
          <a:p>
            <a:r>
              <a:rPr lang="en-US" dirty="0" smtClean="0"/>
              <a:t>On going</a:t>
            </a:r>
          </a:p>
          <a:p>
            <a:pPr lvl="1"/>
            <a:r>
              <a:rPr lang="en-US" dirty="0" smtClean="0"/>
              <a:t>Monitor and track any issues occurring with phones in the field</a:t>
            </a:r>
          </a:p>
        </p:txBody>
      </p:sp>
      <p:sp>
        <p:nvSpPr>
          <p:cNvPr id="3" name="Title 2"/>
          <p:cNvSpPr>
            <a:spLocks noGrp="1"/>
          </p:cNvSpPr>
          <p:nvPr>
            <p:ph type="title"/>
          </p:nvPr>
        </p:nvSpPr>
        <p:spPr/>
        <p:txBody>
          <a:bodyPr>
            <a:normAutofit fontScale="90000"/>
          </a:bodyPr>
          <a:lstStyle/>
          <a:p>
            <a:r>
              <a:rPr lang="en-US" dirty="0" smtClean="0"/>
              <a:t>Atmospheric Program – Afghanistan (AP-A) Pilot Schedule</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13</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be 145"/>
          <p:cNvSpPr/>
          <p:nvPr/>
        </p:nvSpPr>
        <p:spPr>
          <a:xfrm>
            <a:off x="4019948" y="6009175"/>
            <a:ext cx="685800" cy="441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3636970" y="6119043"/>
            <a:ext cx="1300356"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USHAHIDI</a:t>
            </a:r>
            <a:endParaRPr lang="en-US" b="1" cap="none" spc="0" baseline="0" dirty="0">
              <a:ln w="10541" cmpd="sng">
                <a:solidFill>
                  <a:schemeClr val="accent1">
                    <a:shade val="88000"/>
                    <a:satMod val="110000"/>
                  </a:schemeClr>
                </a:solidFill>
                <a:prstDash val="solid"/>
              </a:ln>
              <a:solidFill>
                <a:schemeClr val="bg1"/>
              </a:solidFill>
              <a:effectLst/>
            </a:endParaRPr>
          </a:p>
        </p:txBody>
      </p:sp>
      <p:sp>
        <p:nvSpPr>
          <p:cNvPr id="141" name="Cube 140"/>
          <p:cNvSpPr/>
          <p:nvPr/>
        </p:nvSpPr>
        <p:spPr>
          <a:xfrm>
            <a:off x="4019948" y="5644115"/>
            <a:ext cx="685800" cy="441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3966694" y="5753983"/>
            <a:ext cx="697627"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ODK</a:t>
            </a:r>
            <a:endParaRPr lang="en-US" b="1" cap="none" spc="0" baseline="0" dirty="0">
              <a:ln w="10541" cmpd="sng">
                <a:solidFill>
                  <a:schemeClr val="accent1">
                    <a:shade val="88000"/>
                    <a:satMod val="110000"/>
                  </a:schemeClr>
                </a:solidFill>
                <a:prstDash val="solid"/>
              </a:ln>
              <a:solidFill>
                <a:schemeClr val="bg1"/>
              </a:solidFill>
              <a:effectLst/>
            </a:endParaRPr>
          </a:p>
        </p:txBody>
      </p:sp>
      <p:sp>
        <p:nvSpPr>
          <p:cNvPr id="3" name="Title 2"/>
          <p:cNvSpPr>
            <a:spLocks noGrp="1"/>
          </p:cNvSpPr>
          <p:nvPr>
            <p:ph type="title"/>
          </p:nvPr>
        </p:nvSpPr>
        <p:spPr/>
        <p:txBody>
          <a:bodyPr/>
          <a:lstStyle/>
          <a:p>
            <a:r>
              <a:rPr lang="en-US" dirty="0" smtClean="0"/>
              <a:t>International Relief &amp; Development Pilot</a:t>
            </a:r>
            <a:endParaRPr lang="en-US" dirty="0"/>
          </a:p>
        </p:txBody>
      </p:sp>
      <p:sp>
        <p:nvSpPr>
          <p:cNvPr id="4" name="Footer Placeholder 3"/>
          <p:cNvSpPr>
            <a:spLocks noGrp="1"/>
          </p:cNvSpPr>
          <p:nvPr>
            <p:ph type="ftr" sz="quarter" idx="10"/>
          </p:nvPr>
        </p:nvSpPr>
        <p:spPr/>
        <p:txBody>
          <a:bodyPr/>
          <a:lstStyle/>
          <a:p>
            <a:r>
              <a:rPr lang="en-US" dirty="0" smtClean="0"/>
              <a:t>Distribution Statement</a:t>
            </a:r>
            <a:endParaRPr lang="en-US" dirty="0"/>
          </a:p>
        </p:txBody>
      </p:sp>
      <p:sp>
        <p:nvSpPr>
          <p:cNvPr id="5" name="Slide Number Placeholder 4"/>
          <p:cNvSpPr>
            <a:spLocks noGrp="1"/>
          </p:cNvSpPr>
          <p:nvPr>
            <p:ph type="sldNum" sz="quarter" idx="11"/>
          </p:nvPr>
        </p:nvSpPr>
        <p:spPr>
          <a:xfrm>
            <a:off x="8001000" y="6340475"/>
            <a:ext cx="762000" cy="365125"/>
          </a:xfrm>
        </p:spPr>
        <p:txBody>
          <a:bodyPr/>
          <a:lstStyle/>
          <a:p>
            <a:fld id="{6DE37DC7-8FE4-46AD-BBB4-7042E38F60A2}" type="slidenum">
              <a:rPr lang="en-US" smtClean="0"/>
              <a:pPr/>
              <a:t>14</a:t>
            </a:fld>
            <a:endParaRPr lang="en-US" dirty="0"/>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pic>
        <p:nvPicPr>
          <p:cNvPr id="10" name="Picture 4"/>
          <p:cNvPicPr>
            <a:picLocks noChangeAspect="1" noChangeArrowheads="1"/>
          </p:cNvPicPr>
          <p:nvPr/>
        </p:nvPicPr>
        <p:blipFill>
          <a:blip r:embed="rId3" cstate="print"/>
          <a:srcRect/>
          <a:stretch>
            <a:fillRect/>
          </a:stretch>
        </p:blipFill>
        <p:spPr bwMode="auto">
          <a:xfrm>
            <a:off x="6695400" y="4736802"/>
            <a:ext cx="2168604" cy="1524000"/>
          </a:xfrm>
          <a:prstGeom prst="rect">
            <a:avLst/>
          </a:prstGeom>
          <a:noFill/>
          <a:ln w="9525">
            <a:noFill/>
            <a:miter lim="800000"/>
            <a:headEnd/>
            <a:tailEnd/>
          </a:ln>
        </p:spPr>
      </p:pic>
      <p:grpSp>
        <p:nvGrpSpPr>
          <p:cNvPr id="89" name="Group 88"/>
          <p:cNvGrpSpPr/>
          <p:nvPr/>
        </p:nvGrpSpPr>
        <p:grpSpPr>
          <a:xfrm>
            <a:off x="5230927" y="1179648"/>
            <a:ext cx="762000" cy="1019175"/>
            <a:chOff x="5373427" y="3113334"/>
            <a:chExt cx="762000" cy="1019175"/>
          </a:xfrm>
        </p:grpSpPr>
        <p:sp>
          <p:nvSpPr>
            <p:cNvPr id="16" name="Can 15"/>
            <p:cNvSpPr/>
            <p:nvPr/>
          </p:nvSpPr>
          <p:spPr>
            <a:xfrm>
              <a:off x="5373427" y="3113334"/>
              <a:ext cx="741218" cy="101917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386504" y="3490796"/>
              <a:ext cx="748923"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AIDC</a:t>
              </a:r>
              <a:endParaRPr lang="en-US" b="1" cap="none" spc="0" baseline="0" dirty="0">
                <a:ln w="10541" cmpd="sng">
                  <a:solidFill>
                    <a:schemeClr val="accent1">
                      <a:shade val="88000"/>
                      <a:satMod val="110000"/>
                    </a:schemeClr>
                  </a:solidFill>
                  <a:prstDash val="solid"/>
                </a:ln>
                <a:solidFill>
                  <a:schemeClr val="bg1"/>
                </a:solidFill>
                <a:effectLst/>
              </a:endParaRPr>
            </a:p>
          </p:txBody>
        </p:sp>
      </p:grpSp>
      <p:pic>
        <p:nvPicPr>
          <p:cNvPr id="11" name="Picture 8" descr="C:\Documents and Settings\Loaner\Local Settings\Temporary Internet Files\Content.IE5\DSGHBCM8\MP900438763[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96200" y="304800"/>
            <a:ext cx="897026" cy="685800"/>
          </a:xfrm>
          <a:prstGeom prst="rect">
            <a:avLst/>
          </a:prstGeom>
          <a:noFill/>
        </p:spPr>
      </p:pic>
      <p:sp>
        <p:nvSpPr>
          <p:cNvPr id="121864" name="AutoShape 8" descr="data:image/jpg;base64,/9j/4AAQSkZJRgABAQAAAQABAAD/2wCEAAkGBhQRERQUExQUFRUUExoXFxUWFhwVIBgVFx8eFBkVHhYaHCYhGBojGh0cITkgJCgqLCwtFR4xNTAqOSYsLDUBCQoKBQUFDQUFDSkYEhgpKSkpKSkpKSkpKSkpKSkpKSkpKSkpKSkpKSkpKSkpKSkpKSkpKSkpKSkpKSkpKSkpKf/AABEIAHwAfAMBIgACEQEDEQH/xAAbAAACAwEBAQAAAAAAAAAAAAADBAACBQEHBv/EAEIQAAIBAgQCBgUICQMFAAAAAAECEQADBBIhMUFRBRMiYXGBBjKRobEUQlJygpKi0SMzU2Jzk8HC0gdD8BUWJIPh/8QAFAEBAAAAAAAAAAAAAAAAAAAAAP/EABQRAQAAAAAAAAAAAAAAAAAAAAD/2gAMAwEAAhEDEQA/APcalSpQSpVLt0KCWMAcaXUPc1MonBdmbvJ+YO4a7SRqKAl3GKpyiWb6KiT58F8SRVJut9FB3y59ggD2mmLdoKIAAHdVqBR8CW3u3PIhfeqg++oOjV53P51z/Om6lAn/ANMA9V7oPPrXb3OWHuqy2Li7XM311HxTLHsNNVKBUYtl/WIR3r2x8AR5iO+mEuBhIIIPEGffVqA+FE5l7LcxsfFdj8e+gPUpW1jO31bjK0SD81+eU8x9E6+I1pqglSpUoJS2KxwtkSGMgnQTosD2ksIA1NM1mBusxCn5iLcC97goC3kZA7wx5Ggy8L6X4e5eVXzrdM9XadQscM28FjtM6SFGpM7/AMs/cufd/KvjcX6DtZxfX2ALtm6ct+zcMwkesk7EQoyqV0AEHcfRdH4l9QtxbgTRludl05TC6gwdSoPjrQP/AC4fRufy2/KrjFDk33G/KqDGgGHGSSACdQSdgG2nuMHuo+cRQcFwd/sI/pSydL2iSA05WyEhWID6dmQInUacK+X/ANSenbmFwjulxVJOVTsQTtBnf2b18N6B+lZ6gMbeHdWzC2rYoKbb2VYrZIKaM5TNnJ1zqeBoPZreNRpgyQYIg6HvEaUTrh3+w/lXnnRnpM5xRTL1RsuodLR64FLircKyFkxcLDsx6nIzXoqmgH8oXv8AYfyqfKV5+41d3ABJIAG5OlA+Wz6qsw4EQAfAsRPiNKDtx0cQT8RB3BB4HvoGH6Wtlshu22aJBDL2gN9AdCOP/AEel7lwlVIENIyKzdkQf0jRrdAIAyAAdvjU6J6MdSz3NNCFEAEDfMYMKf3QY1O2tBuKwIkag7Gu0t0fcm2oIgqMpHeOO50I1HcRTNAr0jeIWFMO5yKeROpb7Kgt9ms/pXpG3hOrJ0C2nCrMSAbemY6CBz5U8O1fPK2g+8+/mFUfzKB0v0TaxJFu6uZTbaRMHUrIkawRoeYMGgX6I9LbOIUsp0UgMystwKx2VijHKfED3im71+1c1DGRoHQEleYkA6dx07qzcH6CYawGGHU2A0T1WVJgyJOXXXntwitTD4K5bUKtzOB+0Enn6y5fhQKX8YGlC1q4rDYk2iQNSBMh/wAIqidLW9R1nVXOCuc4bwXNLfYPnTmIwdy5lzG1oc3qFtRylhBG81L+Fulcp6q6OIdSvPlI5cOdB8p/qB0GcdgryDtRbJUdUyHrEkyGbThEacZIrzv0P9EMRhVti9dFrtmFu27jKM6qwdVD2z1gcNbIOb1wYgyfTcb6XJgcTZwuKyW0xObq3V8wVhHZbMBCkmAeBgba19Ff6UsooJdYjMAGklQJLQNSKDzL0T9D72Hxl27efry9xryhhJd0lQbjqpyqCVYBVIMKTBXKPRl6TPF1ULoxa1cSDEgAsYJ1G/MeFTEekGGCG4t208dkZbgbtHgYJjmeQBPCh4K07qzPbV1uMSqs0DIQApKZSDMT2tddhtQEXEW2aAXvMpnLIMHvGiqR36iji7cucUtDxDPHwU/eoTdGAgDqLECNBpGsmP0fjyph1CjSyPwgcv8AmlAVLaWgZyrxJJ37yTqfE1w45DpmExttvWZj+hmvKoQWrLB0bOkFhlYMQGKaTBEwd9jXP+25bM9xmEarz4+toRw2gabCg1fVKnYEBSPH1T7dPtUxQurDJHAir23kA0CvRpnrG+ldb8H6L+yiN+tH1G+K1Xo1IQ/xLh9rsf610/rh/DPxFAzUqVKCVw12q3GgUGfj7Vtnt9YqtqUGZQR29Y1HEqvupy3hVXRQFEzCgDbwrI6QxY6yypUkPcEwM2ULLgkLMCQNe/urTvkjLlBM3BMawOe400799qAHSWFQI5CKGudksFAJzkKTIEnTXyp2wsKB3Uj0moHV6kE3geOpysp1OwjX7Mca0LY0oLVKlSglcfY+Fdqtw6HwoJb2HgKDhR645OfxQ/8AdRbJ7K+AoREFo4mfcB/Sgp0aeyw5XbnvdmHuIrv+/wD+r4mqYZovXU55Lg8GHVke1J+1RF/XH+GPiaBmpUqUErhFdpXHXiqyBrwHM7AeZgedAtZg4g6aKhAYxqxIkDjoMuv70cDDNzHopyyJEaSJE7EidB41W1Yysg3AttqeJlST4k6+dI9JYVrpVkC65lWWK6MrAtopmf7QeNAXpDErctK6doFsykDfIGcRznL5zWlbOlLi4GW2wG5BGkRIjbgQDt413BrlJTgsZRyQ7DyII8FFA1UqVKCVW5sfA1aqvsfCgrY9Vfqj4VREUluPa18YFEteqPAVyyoA04kn260CfSZyPau8FbI/1LsLPlcCGeAzUdP1zfw0+L0a/ZDqysJVgQQeIOhHsrO6KZg7W3OZ7dtAWPzlm5lueLAa/vBqDUqVKlBKz7t7PdVF1yMGc8hBhfGYPcB4STGYyCESC7yACdgN2I4gSPaBxoD4bIwS2YZgWZiNYESdNMxMCNoXaFiglxs+ICzKBGnkXlCFjjAk+Yq17Ff+SizCi2x8WJ017lVvvVU4UI1sLIClm8spXLz1LT5VW72r8rqVUr3SozcOHbigPfcI6Dg7k+DQT7CY8276I5i6veje4rA5cSfbQLydY7LMfoljmpYsZnn2V+7VWZzbVlGzAld4ymHVdNdAwHiPCg06lUs3g6hlMhgCCOIOoNXoJVX2PhVqq+x8KAF7W2F17YC+RGpkbdmfOKYAilMCuaHmRkAXw3Leenko505QSkLmHm8zr6y20A7xLyp7j7iAe6n6Ag/St9RPi9BexfDiR4EcQRuD30PFXso1IFdfDw2ddGO44Nynv76y+l+lkWEaczkgJGpMbCBrpyNBOjHBe7fbZBkBPIdtjHAer901oYNS03GHrxCndVA0B79ST4xwrNwNqBbs7HtXnXlmaUU68yfE2jW5FAjAuXWB2S2BAJHrkz7kHtNCwOHGdl17IbiSZuOx332UVe2ct/X/AHFjzTUeMhm+7VLN4re1HrswPdk7Sn2HX/5QHwNkKbkanPB1nYAAa90HzqYdsjsraB2zJPHQZl8ZE9+buNXwvrXNoz+/KoNFxFnMORBBB5EajyoAYfsXGTZSM68NycwHnr9unKzr1/QOeybZOcHWEO57xs08QvA6UyvSFsx+kTtbdoanu11oGKUxYL9lfV+eeY+gO88TwE8TIubhfRNF4vz7l5+O3KaJkAWBoAKDmFHYT6o+FFoeH9Rfqj4USglBT9Y31V+LUagPhJYtmcEgDQ6aTw86A9L43AJdEOJjY8QeYPCufJD+0ufh/wAa78mP7R/wf40CeC6Pey7EsbisBqT2hEmDO4kk6REwFFaK3QeOvLY+w60P5Of2j/h/xqPhZ3dvYp+K0Gf02MiG6PWtgsunED1ftAlfOuX8QEugnQF1cTpOaLDDXlKt50TGdALcDDrbyhhBAeRtGisCFPeAKTT0UVWU9fiGKsGXMymCJO2SOHvNA7ZxAtvczaK7hlYjQ6BSJ4GQd9wRFaOcRM0m3RhP+7cj6MWyI5QUrljodUMqSNIgKgHOYCaHwoBXbTdZnQZwVyxIAkEMhJjYGdgT2qJZ6NYtnvMrGB2VXKoO86klj4mO6ab6k/Tb2L/jVltkfOJ8Y/oKC9VubHwNcKnmfd+VBxJMGGI0PL+ooC4b1F+qPhRKHYEKo/dHwo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66" name="AutoShape 10" descr="data:image/jpg;base64,/9j/4AAQSkZJRgABAQAAAQABAAD/2wCEAAkGBhQRERQUExQUFRUUExoXFxUWFhwVIBgVFx8eFBkVHhYaHCYhGBojGh0cITkgJCgqLCwtFR4xNTAqOSYsLDUBCQoKBQUFDQUFDSkYEhgpKSkpKSkpKSkpKSkpKSkpKSkpKSkpKSkpKSkpKSkpKSkpKSkpKSkpKSkpKSkpKSkpKf/AABEIAHwAfAMBIgACEQEDEQH/xAAbAAACAwEBAQAAAAAAAAAAAAADBAACBQEHBv/EAEIQAAIBAgQCBgUICQMFAAAAAAECEQADBBIhMUFRBRMiYXGBBjKRobEUQlJygpKi0SMzU2Jzk8HC0gdD8BUWJIPh/8QAFAEBAAAAAAAAAAAAAAAAAAAAAP/EABQRAQAAAAAAAAAAAAAAAAAAAAD/2gAMAwEAAhEDEQA/APcalSpQSpVLt0KCWMAcaXUPc1MonBdmbvJ+YO4a7SRqKAl3GKpyiWb6KiT58F8SRVJut9FB3y59ggD2mmLdoKIAAHdVqBR8CW3u3PIhfeqg++oOjV53P51z/Om6lAn/ANMA9V7oPPrXb3OWHuqy2Li7XM311HxTLHsNNVKBUYtl/WIR3r2x8AR5iO+mEuBhIIIPEGffVqA+FE5l7LcxsfFdj8e+gPUpW1jO31bjK0SD81+eU8x9E6+I1pqglSpUoJS2KxwtkSGMgnQTosD2ksIA1NM1mBusxCn5iLcC97goC3kZA7wx5Ggy8L6X4e5eVXzrdM9XadQscM28FjtM6SFGpM7/AMs/cufd/KvjcX6DtZxfX2ALtm6ct+zcMwkesk7EQoyqV0AEHcfRdH4l9QtxbgTRludl05TC6gwdSoPjrQP/AC4fRufy2/KrjFDk33G/KqDGgGHGSSACdQSdgG2nuMHuo+cRQcFwd/sI/pSydL2iSA05WyEhWID6dmQInUacK+X/ANSenbmFwjulxVJOVTsQTtBnf2b18N6B+lZ6gMbeHdWzC2rYoKbb2VYrZIKaM5TNnJ1zqeBoPZreNRpgyQYIg6HvEaUTrh3+w/lXnnRnpM5xRTL1RsuodLR64FLircKyFkxcLDsx6nIzXoqmgH8oXv8AYfyqfKV5+41d3ABJIAG5OlA+Wz6qsw4EQAfAsRPiNKDtx0cQT8RB3BB4HvoGH6Wtlshu22aJBDL2gN9AdCOP/AEel7lwlVIENIyKzdkQf0jRrdAIAyAAdvjU6J6MdSz3NNCFEAEDfMYMKf3QY1O2tBuKwIkag7Gu0t0fcm2oIgqMpHeOO50I1HcRTNAr0jeIWFMO5yKeROpb7Kgt9ms/pXpG3hOrJ0C2nCrMSAbemY6CBz5U8O1fPK2g+8+/mFUfzKB0v0TaxJFu6uZTbaRMHUrIkawRoeYMGgX6I9LbOIUsp0UgMystwKx2VijHKfED3im71+1c1DGRoHQEleYkA6dx07qzcH6CYawGGHU2A0T1WVJgyJOXXXntwitTD4K5bUKtzOB+0Enn6y5fhQKX8YGlC1q4rDYk2iQNSBMh/wAIqidLW9R1nVXOCuc4bwXNLfYPnTmIwdy5lzG1oc3qFtRylhBG81L+Fulcp6q6OIdSvPlI5cOdB8p/qB0GcdgryDtRbJUdUyHrEkyGbThEacZIrzv0P9EMRhVti9dFrtmFu27jKM6qwdVD2z1gcNbIOb1wYgyfTcb6XJgcTZwuKyW0xObq3V8wVhHZbMBCkmAeBgba19Ff6UsooJdYjMAGklQJLQNSKDzL0T9D72Hxl27efry9xryhhJd0lQbjqpyqCVYBVIMKTBXKPRl6TPF1ULoxa1cSDEgAsYJ1G/MeFTEekGGCG4t208dkZbgbtHgYJjmeQBPCh4K07qzPbV1uMSqs0DIQApKZSDMT2tddhtQEXEW2aAXvMpnLIMHvGiqR36iji7cucUtDxDPHwU/eoTdGAgDqLECNBpGsmP0fjyph1CjSyPwgcv8AmlAVLaWgZyrxJJ37yTqfE1w45DpmExttvWZj+hmvKoQWrLB0bOkFhlYMQGKaTBEwd9jXP+25bM9xmEarz4+toRw2gabCg1fVKnYEBSPH1T7dPtUxQurDJHAir23kA0CvRpnrG+ldb8H6L+yiN+tH1G+K1Xo1IQ/xLh9rsf610/rh/DPxFAzUqVKCVw12q3GgUGfj7Vtnt9YqtqUGZQR29Y1HEqvupy3hVXRQFEzCgDbwrI6QxY6yypUkPcEwM2ULLgkLMCQNe/urTvkjLlBM3BMawOe400799qAHSWFQI5CKGudksFAJzkKTIEnTXyp2wsKB3Uj0moHV6kE3geOpysp1OwjX7Mca0LY0oLVKlSglcfY+Fdqtw6HwoJb2HgKDhR645OfxQ/8AdRbJ7K+AoREFo4mfcB/Sgp0aeyw5XbnvdmHuIrv+/wD+r4mqYZovXU55Lg8GHVke1J+1RF/XH+GPiaBmpUqUErhFdpXHXiqyBrwHM7AeZgedAtZg4g6aKhAYxqxIkDjoMuv70cDDNzHopyyJEaSJE7EidB41W1Yysg3AttqeJlST4k6+dI9JYVrpVkC65lWWK6MrAtopmf7QeNAXpDErctK6doFsykDfIGcRznL5zWlbOlLi4GW2wG5BGkRIjbgQDt413BrlJTgsZRyQ7DyII8FFA1UqVKCVW5sfA1aqvsfCgrY9Vfqj4VREUluPa18YFEteqPAVyyoA04kn260CfSZyPau8FbI/1LsLPlcCGeAzUdP1zfw0+L0a/ZDqysJVgQQeIOhHsrO6KZg7W3OZ7dtAWPzlm5lueLAa/vBqDUqVKlBKz7t7PdVF1yMGc8hBhfGYPcB4STGYyCESC7yACdgN2I4gSPaBxoD4bIwS2YZgWZiNYESdNMxMCNoXaFiglxs+ICzKBGnkXlCFjjAk+Yq17Ff+SizCi2x8WJ017lVvvVU4UI1sLIClm8spXLz1LT5VW72r8rqVUr3SozcOHbigPfcI6Dg7k+DQT7CY8276I5i6veje4rA5cSfbQLydY7LMfoljmpYsZnn2V+7VWZzbVlGzAld4ymHVdNdAwHiPCg06lUs3g6hlMhgCCOIOoNXoJVX2PhVqq+x8KAF7W2F17YC+RGpkbdmfOKYAilMCuaHmRkAXw3Leenko505QSkLmHm8zr6y20A7xLyp7j7iAe6n6Ag/St9RPi9BexfDiR4EcQRuD30PFXso1IFdfDw2ddGO44Nynv76y+l+lkWEaczkgJGpMbCBrpyNBOjHBe7fbZBkBPIdtjHAer901oYNS03GHrxCndVA0B79ST4xwrNwNqBbs7HtXnXlmaUU68yfE2jW5FAjAuXWB2S2BAJHrkz7kHtNCwOHGdl17IbiSZuOx332UVe2ct/X/AHFjzTUeMhm+7VLN4re1HrswPdk7Sn2HX/5QHwNkKbkanPB1nYAAa90HzqYdsjsraB2zJPHQZl8ZE9+buNXwvrXNoz+/KoNFxFnMORBBB5EajyoAYfsXGTZSM68NycwHnr9unKzr1/QOeybZOcHWEO57xs08QvA6UyvSFsx+kTtbdoanu11oGKUxYL9lfV+eeY+gO88TwE8TIubhfRNF4vz7l5+O3KaJkAWBoAKDmFHYT6o+FFoeH9Rfqj4USglBT9Y31V+LUagPhJYtmcEgDQ6aTw86A9L43AJdEOJjY8QeYPCufJD+0ufh/wAa78mP7R/wf40CeC6Pey7EsbisBqT2hEmDO4kk6REwFFaK3QeOvLY+w60P5Of2j/h/xqPhZ3dvYp+K0Gf02MiG6PWtgsunED1ftAlfOuX8QEugnQF1cTpOaLDDXlKt50TGdALcDDrbyhhBAeRtGisCFPeAKTT0UVWU9fiGKsGXMymCJO2SOHvNA7ZxAtvczaK7hlYjQ6BSJ4GQd9wRFaOcRM0m3RhP+7cj6MWyI5QUrljodUMqSNIgKgHOYCaHwoBXbTdZnQZwVyxIAkEMhJjYGdgT2qJZ6NYtnvMrGB2VXKoO86klj4mO6ab6k/Tb2L/jVltkfOJ8Y/oKC9VubHwNcKnmfd+VBxJMGGI0PL+ooC4b1F+qPhRKHYEKo/dHwo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Cube 34"/>
          <p:cNvSpPr/>
          <p:nvPr/>
        </p:nvSpPr>
        <p:spPr>
          <a:xfrm>
            <a:off x="4019948" y="5268422"/>
            <a:ext cx="685800" cy="441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969568" y="5378290"/>
            <a:ext cx="684803"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SMS</a:t>
            </a:r>
            <a:endParaRPr lang="en-US" b="1" cap="none" spc="0" baseline="0" dirty="0">
              <a:ln w="10541" cmpd="sng">
                <a:solidFill>
                  <a:schemeClr val="accent1">
                    <a:shade val="88000"/>
                    <a:satMod val="110000"/>
                  </a:schemeClr>
                </a:solidFill>
                <a:prstDash val="solid"/>
              </a:ln>
              <a:solidFill>
                <a:schemeClr val="bg1"/>
              </a:solidFill>
              <a:effectLst/>
            </a:endParaRPr>
          </a:p>
        </p:txBody>
      </p:sp>
      <p:pic>
        <p:nvPicPr>
          <p:cNvPr id="121870"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99194" y="4698327"/>
            <a:ext cx="324014" cy="724268"/>
          </a:xfrm>
          <a:prstGeom prst="rect">
            <a:avLst/>
          </a:prstGeom>
          <a:noFill/>
          <a:ln w="9525">
            <a:noFill/>
            <a:miter lim="800000"/>
            <a:headEnd/>
            <a:tailEnd/>
          </a:ln>
        </p:spPr>
      </p:pic>
      <p:sp>
        <p:nvSpPr>
          <p:cNvPr id="61" name="Rectangle 60"/>
          <p:cNvSpPr/>
          <p:nvPr/>
        </p:nvSpPr>
        <p:spPr>
          <a:xfrm>
            <a:off x="6805051" y="5588967"/>
            <a:ext cx="1236236"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PUBLIC</a:t>
            </a:r>
          </a:p>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WEBSITE</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cxnSp>
        <p:nvCxnSpPr>
          <p:cNvPr id="62" name="Elbow Connector 77"/>
          <p:cNvCxnSpPr>
            <a:stCxn id="1026" idx="3"/>
            <a:endCxn id="18" idx="1"/>
          </p:cNvCxnSpPr>
          <p:nvPr/>
        </p:nvCxnSpPr>
        <p:spPr>
          <a:xfrm>
            <a:off x="4714542" y="1732186"/>
            <a:ext cx="529462" cy="9590"/>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65" name="Elbow Connector 77"/>
          <p:cNvCxnSpPr>
            <a:stCxn id="16" idx="3"/>
            <a:endCxn id="54" idx="1"/>
          </p:cNvCxnSpPr>
          <p:nvPr/>
        </p:nvCxnSpPr>
        <p:spPr>
          <a:xfrm rot="16200000" flipH="1">
            <a:off x="4697809" y="3102550"/>
            <a:ext cx="1811423" cy="3968"/>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7"/>
          <p:cNvCxnSpPr/>
          <p:nvPr/>
        </p:nvCxnSpPr>
        <p:spPr>
          <a:xfrm>
            <a:off x="5938013" y="4788071"/>
            <a:ext cx="757387" cy="1031356"/>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7"/>
          <p:cNvCxnSpPr>
            <a:stCxn id="141" idx="5"/>
            <a:endCxn id="54" idx="2"/>
          </p:cNvCxnSpPr>
          <p:nvPr/>
        </p:nvCxnSpPr>
        <p:spPr>
          <a:xfrm flipV="1">
            <a:off x="4705748" y="4467446"/>
            <a:ext cx="567247" cy="1342142"/>
          </a:xfrm>
          <a:prstGeom prst="bentConnector3">
            <a:avLst>
              <a:gd name="adj1" fmla="val 29065"/>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78" name="Picture 15"/>
          <p:cNvPicPr>
            <a:picLocks noChangeAspect="1" noChangeArrowheads="1"/>
          </p:cNvPicPr>
          <p:nvPr/>
        </p:nvPicPr>
        <p:blipFill>
          <a:blip r:embed="rId6" cstate="print">
            <a:clrChange>
              <a:clrFrom>
                <a:srgbClr val="F7F7F7"/>
              </a:clrFrom>
              <a:clrTo>
                <a:srgbClr val="F7F7F7">
                  <a:alpha val="0"/>
                </a:srgbClr>
              </a:clrTo>
            </a:clrChange>
          </a:blip>
          <a:srcRect/>
          <a:stretch>
            <a:fillRect/>
          </a:stretch>
        </p:blipFill>
        <p:spPr bwMode="auto">
          <a:xfrm>
            <a:off x="354422" y="1010092"/>
            <a:ext cx="1261730" cy="1541721"/>
          </a:xfrm>
          <a:prstGeom prst="rect">
            <a:avLst/>
          </a:prstGeom>
          <a:noFill/>
          <a:ln w="9525">
            <a:noFill/>
            <a:miter lim="800000"/>
            <a:headEnd/>
            <a:tailEnd/>
          </a:ln>
        </p:spPr>
      </p:pic>
      <p:pic>
        <p:nvPicPr>
          <p:cNvPr id="80" name="Picture 15"/>
          <p:cNvPicPr>
            <a:picLocks noChangeAspect="1" noChangeArrowheads="1"/>
          </p:cNvPicPr>
          <p:nvPr/>
        </p:nvPicPr>
        <p:blipFill>
          <a:blip r:embed="rId7" cstate="print"/>
          <a:srcRect/>
          <a:stretch>
            <a:fillRect/>
          </a:stretch>
        </p:blipFill>
        <p:spPr bwMode="auto">
          <a:xfrm>
            <a:off x="154380" y="1903226"/>
            <a:ext cx="1297172" cy="800986"/>
          </a:xfrm>
          <a:prstGeom prst="rect">
            <a:avLst/>
          </a:prstGeom>
          <a:noFill/>
          <a:ln w="9525">
            <a:noFill/>
            <a:miter lim="800000"/>
            <a:headEnd/>
            <a:tailEnd/>
          </a:ln>
        </p:spPr>
      </p:pic>
      <p:cxnSp>
        <p:nvCxnSpPr>
          <p:cNvPr id="82" name="Elbow Connector 77"/>
          <p:cNvCxnSpPr/>
          <p:nvPr/>
        </p:nvCxnSpPr>
        <p:spPr>
          <a:xfrm>
            <a:off x="2852608" y="1850611"/>
            <a:ext cx="1398758" cy="1588"/>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121873" name="AutoShape 17" descr="data:image/jpg;base64,/9j/4AAQSkZJRgABAQAAAQABAAD/2wCEAAkGBhIPDhARBw4NDxEQERYOFRAYExoTERMWHxQhIBYSHhIjJzIfIyUkGRQeKzAqIzM1LC4sIR49RDw2NS0rLDUBCQoKBQUFDQUFDSkYEhgpKSkpKSkpKSkpKSkpKSkpKSkpKSkpKSkpKSkpKSkpKSkpKSkpKSkpKSkpKSkpKSkpKf/AABEIAG8AbwMBIgACEQEDEQH/xAAbAAEBAAMBAQEAAAAAAAAAAAAABwUGCAQDAf/EAD4QAAEDAgIECAwFBQEAAAAAAAEAAgMEEQUSBgcIIRMxNVFhdLPDFDQ2QUVxcnOBhLGyIjJ1obRCQ1JTkRX/xAAUAQEAAAAAAAAAAAAAAAAAAAAA/8QAFBEBAAAAAAAAAAAAAAAAAAAAAP/aAAwDAQACEQMRAD8AuKIiAiIgLzYniLKaCWerOWOGN0rzzNaLnd6gvSsDp5hL6vCq2CkuZJIHhg/ycBcN+JFvig5x0u1uYhXzOdFUzUsFzkgieYwG+bM8WLjz33cwCyGgGuWsoqiNmMzy1VI5wa8SEvkjB/uNefxbuY7iOY71OnsIJDwQQbEHcQeay+1BQyVE0cNGwvkleI2NHGXE2AQdtNcCAWkEEXB8x6V+rzYbS8DBDETmMcbI83PlaBf9l6UBERAREQEREBERB8aysjhjfLWSMijYMznuIa1o5ySpxiO0HhcTy2BtZUAbs7I2hh9WdwP7LS9ofSyR9XHh8Di2GFjZpGg/nkdvaD0NbYjpcehR1BVdKtLdHcSldNU0OLQTPN3yQ8CwvPOWlxbfptcr1aIafaP4U7hMNoMUfNYt4eQRPkAPGB+MNHwF1IEQdPYLr4wupkEcr56QuNg6ZgbHfpe0kD1usFRGuBALCCCLgjeCOe64dXQezzpa+ennoaxxd4LlkiJNyI3Egx+prgLe1biAQWBERAREQEREBERByzry5fqvYg7BqweMaPRwYXhtXE6QyVrqoPabZG8FI1rcu6+8O33JWc15cv1XsQdg1efSjyfwH28Q7diDSkREGwHR6P8A8UV+aThTiBocm7g8ng4fmta97nntZb7s3co1fVO9atWPkoP1t38ILadm7lGr6p3rUHQyIiAiIgIiICIiDlnXly/VexB2DV59KPJ/AfbxDt2L36+KJ7McmfKwhk0UT2O8zgIw02PQ5pXm0xpHxYBgDaljmF3hsgBFjldMwtdbpaQfUQg0RERBuh8lB+tu/hBbTs3co1fVO9atbipHv0Sc6FjnNixkveQL5Wmka0OPRmcB8Qtq2baN5rKyUMPBiBsRf5sxkBDb89mlB0AiIgIiICIiAiIg+NTRRy28KjjkynMMzQ6x5xdRPaZ9GfM90rkodtM+jPme6QTPVo0HGsODgCDUsFjvHGsHivjE1v8Aa/7is7qy5bw7rTPqsFivjE/vX/cUHQOzowOwepEgBBrXggi4I4CK4sqnTUrIm5aWNkbR/S1oa3/g3KXbOPJNR15/YRKrICIiAiIgIiICIiAodtM+jPme6VxUO2mfRnzPdIJpqy5bw7rTPqsFivjE/vX/AHFZ3Vly3h3WmfVYLFfGJ/ev+4oOg9nHkmo68/sIlVlKdnHkmo68/sIlVkBERAREQEREBERAUO2mfRnzPdK4qe64tXsuL00Jwst8IpnPLWOOVsjXAZm5uIG7G2vu40EF1Zct4d1pn1WCxXxif3r/ALirDqu1M1sGIRVekDGQR0zuEbHnbI+R9vw/lJAAO83N9wFt9xitL9RWICtldgccdRTyyOkY7hWMcwON8jg4jivxi9/2Qbvs48k1HXn9hEqstR1X6FuwjDhT1L2vlfI6olLd7A4gDKD0NYPjdbc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75" name="AutoShape 19" descr="data:image/jpg;base64,/9j/4AAQSkZJRgABAQAAAQABAAD/2wCEAAkGBhIPDhARBw4NDxEQERYOFRAYExoTERMWHxQhIBYSHhIjJzIfIyUkGRQeKzAqIzM1LC4sIR49RDw2NS0rLDUBCQoKBQUFDQUFDSkYEhgpKSkpKSkpKSkpKSkpKSkpKSkpKSkpKSkpKSkpKSkpKSkpKSkpKSkpKSkpKSkpKSkpKf/AABEIAG8AbwMBIgACEQEDEQH/xAAbAAEBAAMBAQEAAAAAAAAAAAAABwUGCAQDAf/EAD4QAAEDAgIECAwFBQEAAAAAAAEAAgMEEQUSBgcIIRMxNVFhdLPDFDQ2QUVxcnOBhLGyIjJ1obRCQ1JTkRX/xAAUAQEAAAAAAAAAAAAAAAAAAAAA/8QAFBEBAAAAAAAAAAAAAAAAAAAAAP/aAAwDAQACEQMRAD8AuKIiAiIgLzYniLKaCWerOWOGN0rzzNaLnd6gvSsDp5hL6vCq2CkuZJIHhg/ycBcN+JFvig5x0u1uYhXzOdFUzUsFzkgieYwG+bM8WLjz33cwCyGgGuWsoqiNmMzy1VI5wa8SEvkjB/uNefxbuY7iOY71OnsIJDwQQbEHcQeay+1BQyVE0cNGwvkleI2NHGXE2AQdtNcCAWkEEXB8x6V+rzYbS8DBDETmMcbI83PlaBf9l6UBERAREQEREBERB8aysjhjfLWSMijYMznuIa1o5ySpxiO0HhcTy2BtZUAbs7I2hh9WdwP7LS9ofSyR9XHh8Di2GFjZpGg/nkdvaD0NbYjpcehR1BVdKtLdHcSldNU0OLQTPN3yQ8CwvPOWlxbfptcr1aIafaP4U7hMNoMUfNYt4eQRPkAPGB+MNHwF1IEQdPYLr4wupkEcr56QuNg6ZgbHfpe0kD1usFRGuBALCCCLgjeCOe64dXQezzpa+ennoaxxd4LlkiJNyI3Egx+prgLe1biAQWBERAREQEREBERByzry5fqvYg7BqweMaPRwYXhtXE6QyVrqoPabZG8FI1rcu6+8O33JWc15cv1XsQdg1efSjyfwH28Q7diDSkREGwHR6P8A8UV+aThTiBocm7g8ng4fmta97nntZb7s3co1fVO9atWPkoP1t38ILadm7lGr6p3rUHQyIiAiIgIiICIiDlnXly/VexB2DV59KPJ/AfbxDt2L36+KJ7McmfKwhk0UT2O8zgIw02PQ5pXm0xpHxYBgDaljmF3hsgBFjldMwtdbpaQfUQg0RERBuh8lB+tu/hBbTs3co1fVO9atbipHv0Sc6FjnNixkveQL5Wmka0OPRmcB8Qtq2baN5rKyUMPBiBsRf5sxkBDb89mlB0AiIgIiICIiAiIg+NTRRy28KjjkynMMzQ6x5xdRPaZ9GfM90rkodtM+jPme6QTPVo0HGsODgCDUsFjvHGsHivjE1v8Aa/7is7qy5bw7rTPqsFivjE/vX/cUHQOzowOwepEgBBrXggi4I4CK4sqnTUrIm5aWNkbR/S1oa3/g3KXbOPJNR15/YRKrICIiAiIgIiICIiAodtM+jPme6VxUO2mfRnzPdIJpqy5bw7rTPqsFivjE/vX/AHFZ3Vly3h3WmfVYLFfGJ/ev+4oOg9nHkmo68/sIlVlKdnHkmo68/sIlVkBERAREQEREBERAUO2mfRnzPdK4qe64tXsuL00Jwst8IpnPLWOOVsjXAZm5uIG7G2vu40EF1Zct4d1pn1WCxXxif3r/ALirDqu1M1sGIRVekDGQR0zuEbHnbI+R9vw/lJAAO83N9wFt9xitL9RWICtldgccdRTyyOkY7hWMcwON8jg4jivxi9/2Qbvs48k1HXn9hEqstR1X6FuwjDhT1L2vlfI6olLd7A4gDKD0NYPjdbc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1877"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7774" y="3824421"/>
            <a:ext cx="767790" cy="770861"/>
          </a:xfrm>
          <a:prstGeom prst="rect">
            <a:avLst/>
          </a:prstGeom>
          <a:noFill/>
        </p:spPr>
      </p:pic>
      <p:pic>
        <p:nvPicPr>
          <p:cNvPr id="97"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56498" y="3534304"/>
            <a:ext cx="767790" cy="770861"/>
          </a:xfrm>
          <a:prstGeom prst="rect">
            <a:avLst/>
          </a:prstGeom>
          <a:noFill/>
        </p:spPr>
      </p:pic>
      <p:pic>
        <p:nvPicPr>
          <p:cNvPr id="98"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95222" y="3244187"/>
            <a:ext cx="767790" cy="770861"/>
          </a:xfrm>
          <a:prstGeom prst="rect">
            <a:avLst/>
          </a:prstGeom>
          <a:noFill/>
        </p:spPr>
      </p:pic>
      <p:pic>
        <p:nvPicPr>
          <p:cNvPr id="99"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33947" y="2954070"/>
            <a:ext cx="767790" cy="770861"/>
          </a:xfrm>
          <a:prstGeom prst="rect">
            <a:avLst/>
          </a:prstGeom>
          <a:noFill/>
        </p:spPr>
      </p:pic>
      <p:grpSp>
        <p:nvGrpSpPr>
          <p:cNvPr id="101" name="Group 100"/>
          <p:cNvGrpSpPr/>
          <p:nvPr/>
        </p:nvGrpSpPr>
        <p:grpSpPr>
          <a:xfrm>
            <a:off x="5167515" y="4010246"/>
            <a:ext cx="877163" cy="1536303"/>
            <a:chOff x="5310015" y="5043371"/>
            <a:chExt cx="877163" cy="1536303"/>
          </a:xfrm>
        </p:grpSpPr>
        <p:sp>
          <p:nvSpPr>
            <p:cNvPr id="54" name="Can 53"/>
            <p:cNvSpPr/>
            <p:nvPr/>
          </p:nvSpPr>
          <p:spPr>
            <a:xfrm>
              <a:off x="5415495" y="5043371"/>
              <a:ext cx="665018"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5310015" y="5933343"/>
              <a:ext cx="877163"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MORE</a:t>
              </a:r>
              <a:b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b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EYES</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grpSp>
      <p:pic>
        <p:nvPicPr>
          <p:cNvPr id="102"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41612" y="4984890"/>
            <a:ext cx="767790" cy="770861"/>
          </a:xfrm>
          <a:prstGeom prst="rect">
            <a:avLst/>
          </a:prstGeom>
          <a:noFill/>
        </p:spPr>
      </p:pic>
      <p:pic>
        <p:nvPicPr>
          <p:cNvPr id="103"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01602" y="4694772"/>
            <a:ext cx="767790" cy="770861"/>
          </a:xfrm>
          <a:prstGeom prst="rect">
            <a:avLst/>
          </a:prstGeom>
          <a:noFill/>
        </p:spPr>
      </p:pic>
      <p:pic>
        <p:nvPicPr>
          <p:cNvPr id="104"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40326" y="4404655"/>
            <a:ext cx="767790" cy="770861"/>
          </a:xfrm>
          <a:prstGeom prst="rect">
            <a:avLst/>
          </a:prstGeom>
          <a:noFill/>
        </p:spPr>
      </p:pic>
      <p:pic>
        <p:nvPicPr>
          <p:cNvPr id="105"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079050" y="4114538"/>
            <a:ext cx="767790" cy="770861"/>
          </a:xfrm>
          <a:prstGeom prst="rect">
            <a:avLst/>
          </a:prstGeom>
          <a:noFill/>
        </p:spPr>
      </p:pic>
      <p:pic>
        <p:nvPicPr>
          <p:cNvPr id="106"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29918" y="3370740"/>
            <a:ext cx="767790" cy="770861"/>
          </a:xfrm>
          <a:prstGeom prst="rect">
            <a:avLst/>
          </a:prstGeom>
          <a:noFill/>
        </p:spPr>
      </p:pic>
      <p:pic>
        <p:nvPicPr>
          <p:cNvPr id="107"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68642" y="3080623"/>
            <a:ext cx="767790" cy="770861"/>
          </a:xfrm>
          <a:prstGeom prst="rect">
            <a:avLst/>
          </a:prstGeom>
          <a:noFill/>
        </p:spPr>
      </p:pic>
      <p:pic>
        <p:nvPicPr>
          <p:cNvPr id="108"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07366" y="2790506"/>
            <a:ext cx="767790" cy="770861"/>
          </a:xfrm>
          <a:prstGeom prst="rect">
            <a:avLst/>
          </a:prstGeom>
          <a:noFill/>
        </p:spPr>
      </p:pic>
      <p:pic>
        <p:nvPicPr>
          <p:cNvPr id="109"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13746" y="4241091"/>
            <a:ext cx="767790" cy="770861"/>
          </a:xfrm>
          <a:prstGeom prst="rect">
            <a:avLst/>
          </a:prstGeom>
          <a:noFill/>
        </p:spPr>
      </p:pic>
      <p:pic>
        <p:nvPicPr>
          <p:cNvPr id="110"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52470" y="3950974"/>
            <a:ext cx="767790" cy="770861"/>
          </a:xfrm>
          <a:prstGeom prst="rect">
            <a:avLst/>
          </a:prstGeom>
          <a:noFill/>
        </p:spPr>
      </p:pic>
      <p:pic>
        <p:nvPicPr>
          <p:cNvPr id="111"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91194" y="3660857"/>
            <a:ext cx="767790" cy="770861"/>
          </a:xfrm>
          <a:prstGeom prst="rect">
            <a:avLst/>
          </a:prstGeom>
          <a:noFill/>
        </p:spPr>
      </p:pic>
      <p:pic>
        <p:nvPicPr>
          <p:cNvPr id="112"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665871" y="4263912"/>
            <a:ext cx="767790" cy="770861"/>
          </a:xfrm>
          <a:prstGeom prst="rect">
            <a:avLst/>
          </a:prstGeom>
          <a:noFill/>
        </p:spPr>
      </p:pic>
      <p:pic>
        <p:nvPicPr>
          <p:cNvPr id="113"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04595" y="3973795"/>
            <a:ext cx="767790" cy="770861"/>
          </a:xfrm>
          <a:prstGeom prst="rect">
            <a:avLst/>
          </a:prstGeom>
          <a:noFill/>
        </p:spPr>
      </p:pic>
      <p:pic>
        <p:nvPicPr>
          <p:cNvPr id="114"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43319" y="3683678"/>
            <a:ext cx="767790" cy="770861"/>
          </a:xfrm>
          <a:prstGeom prst="rect">
            <a:avLst/>
          </a:prstGeom>
          <a:noFill/>
        </p:spPr>
      </p:pic>
      <p:pic>
        <p:nvPicPr>
          <p:cNvPr id="115"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649699" y="5134263"/>
            <a:ext cx="767790" cy="770861"/>
          </a:xfrm>
          <a:prstGeom prst="rect">
            <a:avLst/>
          </a:prstGeom>
          <a:noFill/>
        </p:spPr>
      </p:pic>
      <p:pic>
        <p:nvPicPr>
          <p:cNvPr id="116"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88423" y="4844146"/>
            <a:ext cx="767790" cy="770861"/>
          </a:xfrm>
          <a:prstGeom prst="rect">
            <a:avLst/>
          </a:prstGeom>
          <a:noFill/>
        </p:spPr>
      </p:pic>
      <p:pic>
        <p:nvPicPr>
          <p:cNvPr id="117" name="Picture 21" descr="http://www.austinkleon.com/wp-content/uploads/2008/02/stick_figure.gif"/>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27147" y="4554029"/>
            <a:ext cx="767790" cy="770861"/>
          </a:xfrm>
          <a:prstGeom prst="rect">
            <a:avLst/>
          </a:prstGeom>
          <a:noFill/>
        </p:spPr>
      </p:pic>
      <p:cxnSp>
        <p:nvCxnSpPr>
          <p:cNvPr id="124" name="Curved Connector 123"/>
          <p:cNvCxnSpPr>
            <a:endCxn id="109" idx="1"/>
          </p:cNvCxnSpPr>
          <p:nvPr/>
        </p:nvCxnSpPr>
        <p:spPr>
          <a:xfrm rot="10800000" flipH="1" flipV="1">
            <a:off x="563528" y="2806996"/>
            <a:ext cx="650218" cy="1819525"/>
          </a:xfrm>
          <a:prstGeom prst="curvedConnector3">
            <a:avLst>
              <a:gd name="adj1" fmla="val -35157"/>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9" name="Curved Connector 128"/>
          <p:cNvCxnSpPr>
            <a:endCxn id="99" idx="0"/>
          </p:cNvCxnSpPr>
          <p:nvPr/>
        </p:nvCxnSpPr>
        <p:spPr>
          <a:xfrm>
            <a:off x="2817629" y="2126512"/>
            <a:ext cx="1000213" cy="827558"/>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4" name="Curved Connector 133"/>
          <p:cNvCxnSpPr>
            <a:stCxn id="117" idx="2"/>
            <a:endCxn id="141" idx="2"/>
          </p:cNvCxnSpPr>
          <p:nvPr/>
        </p:nvCxnSpPr>
        <p:spPr>
          <a:xfrm rot="16200000" flipH="1">
            <a:off x="3067988" y="4967944"/>
            <a:ext cx="595014" cy="1308906"/>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8" name="Curved Connector 137"/>
          <p:cNvCxnSpPr>
            <a:stCxn id="114" idx="3"/>
            <a:endCxn id="121870" idx="0"/>
          </p:cNvCxnSpPr>
          <p:nvPr/>
        </p:nvCxnSpPr>
        <p:spPr>
          <a:xfrm>
            <a:off x="4111109" y="4069109"/>
            <a:ext cx="250092" cy="629218"/>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rot="18900000">
            <a:off x="1518385" y="4086821"/>
            <a:ext cx="2300631" cy="369332"/>
          </a:xfrm>
          <a:prstGeom prst="rect">
            <a:avLst/>
          </a:prstGeom>
          <a:solidFill>
            <a:schemeClr val="tx1"/>
          </a:solid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IRD Social Network</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148" name="Content Placeholder 1"/>
          <p:cNvSpPr>
            <a:spLocks noGrp="1"/>
          </p:cNvSpPr>
          <p:nvPr>
            <p:ph idx="1"/>
          </p:nvPr>
        </p:nvSpPr>
        <p:spPr>
          <a:xfrm>
            <a:off x="6323334" y="1175637"/>
            <a:ext cx="2476282" cy="2291961"/>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Streamline IRD reporting</a:t>
            </a:r>
          </a:p>
          <a:p>
            <a:r>
              <a:rPr lang="en-US" dirty="0" smtClean="0"/>
              <a:t>Leverage existing IRD social networks</a:t>
            </a:r>
          </a:p>
          <a:p>
            <a:r>
              <a:rPr lang="en-US" dirty="0" smtClean="0"/>
              <a:t>Expand content through viral networking</a:t>
            </a:r>
          </a:p>
        </p:txBody>
      </p:sp>
      <p:sp>
        <p:nvSpPr>
          <p:cNvPr id="68" name="Rectangle 67"/>
          <p:cNvSpPr/>
          <p:nvPr/>
        </p:nvSpPr>
        <p:spPr>
          <a:xfrm>
            <a:off x="6650182" y="3728852"/>
            <a:ext cx="2137558" cy="8075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Picture here</a:t>
            </a:r>
            <a:endParaRPr lang="en-US" dirty="0"/>
          </a:p>
        </p:txBody>
      </p:sp>
      <p:cxnSp>
        <p:nvCxnSpPr>
          <p:cNvPr id="69" name="Elbow Connector 77"/>
          <p:cNvCxnSpPr>
            <a:stCxn id="54" idx="4"/>
            <a:endCxn id="68" idx="1"/>
          </p:cNvCxnSpPr>
          <p:nvPr/>
        </p:nvCxnSpPr>
        <p:spPr>
          <a:xfrm flipV="1">
            <a:off x="5938013" y="4132613"/>
            <a:ext cx="712169" cy="334833"/>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1026" name="Picture 2" descr="C:\Documents and Settings\dgallagher\Local Settings\Temporary Internet Files\Content.IE5\ILJSKO5Z\MC900447263[1].jpg"/>
          <p:cNvPicPr>
            <a:picLocks noChangeAspect="1" noChangeArrowheads="1"/>
          </p:cNvPicPr>
          <p:nvPr/>
        </p:nvPicPr>
        <p:blipFill>
          <a:blip r:embed="rId9" cstate="print"/>
          <a:srcRect/>
          <a:stretch>
            <a:fillRect/>
          </a:stretch>
        </p:blipFill>
        <p:spPr bwMode="auto">
          <a:xfrm>
            <a:off x="3727983" y="1291187"/>
            <a:ext cx="986559" cy="881997"/>
          </a:xfrm>
          <a:prstGeom prst="rect">
            <a:avLst/>
          </a:prstGeom>
          <a:noFill/>
        </p:spPr>
      </p:pic>
      <p:sp>
        <p:nvSpPr>
          <p:cNvPr id="70" name="TextBox 69"/>
          <p:cNvSpPr txBox="1"/>
          <p:nvPr/>
        </p:nvSpPr>
        <p:spPr>
          <a:xfrm>
            <a:off x="3669513" y="2137558"/>
            <a:ext cx="1218603" cy="307777"/>
          </a:xfrm>
          <a:prstGeom prst="rect">
            <a:avLst/>
          </a:prstGeom>
          <a:noFill/>
        </p:spPr>
        <p:txBody>
          <a:bodyPr wrap="none" rtlCol="0">
            <a:spAutoFit/>
          </a:bodyPr>
          <a:lstStyle/>
          <a:p>
            <a:r>
              <a:rPr lang="en-US" sz="1400" baseline="0" dirty="0" smtClean="0"/>
              <a:t>Internet Cafe</a:t>
            </a:r>
            <a:endParaRPr lang="en-US" sz="1400" baseline="0" dirty="0"/>
          </a:p>
        </p:txBody>
      </p:sp>
      <p:pic>
        <p:nvPicPr>
          <p:cNvPr id="71" name="Picture 15"/>
          <p:cNvPicPr>
            <a:picLocks noChangeAspect="1" noChangeArrowheads="1"/>
          </p:cNvPicPr>
          <p:nvPr/>
        </p:nvPicPr>
        <p:blipFill>
          <a:blip r:embed="rId7" cstate="print"/>
          <a:srcRect/>
          <a:stretch>
            <a:fillRect/>
          </a:stretch>
        </p:blipFill>
        <p:spPr bwMode="auto">
          <a:xfrm>
            <a:off x="7111341" y="3753798"/>
            <a:ext cx="1297172" cy="800986"/>
          </a:xfrm>
          <a:prstGeom prst="rect">
            <a:avLst/>
          </a:prstGeom>
          <a:noFill/>
          <a:ln w="9525">
            <a:noFill/>
            <a:miter lim="800000"/>
            <a:headEnd/>
            <a:tailEnd/>
          </a:ln>
        </p:spPr>
      </p:pic>
      <p:pic>
        <p:nvPicPr>
          <p:cNvPr id="56322" name="Picture 2" descr="See full size image">
            <a:hlinkClick r:id="rId10"/>
          </p:cNvPr>
          <p:cNvPicPr>
            <a:picLocks noChangeAspect="1" noChangeArrowheads="1"/>
          </p:cNvPicPr>
          <p:nvPr/>
        </p:nvPicPr>
        <p:blipFill>
          <a:blip r:embed="rId11" cstate="print"/>
          <a:srcRect/>
          <a:stretch>
            <a:fillRect/>
          </a:stretch>
        </p:blipFill>
        <p:spPr bwMode="auto">
          <a:xfrm>
            <a:off x="1485611" y="1103477"/>
            <a:ext cx="1009650" cy="752476"/>
          </a:xfrm>
          <a:prstGeom prst="rect">
            <a:avLst/>
          </a:prstGeom>
          <a:noFill/>
        </p:spPr>
      </p:pic>
      <p:pic>
        <p:nvPicPr>
          <p:cNvPr id="56324" name="Picture 4" descr="http://t2.gstatic.com/images?q=tbn:u_yW8rYLJlK8VM:http://www.pinknews.co.uk/images/school.jpg">
            <a:hlinkClick r:id="rId12"/>
          </p:cNvPr>
          <p:cNvPicPr>
            <a:picLocks noChangeAspect="1" noChangeArrowheads="1"/>
          </p:cNvPicPr>
          <p:nvPr/>
        </p:nvPicPr>
        <p:blipFill>
          <a:blip r:embed="rId13" cstate="print"/>
          <a:srcRect/>
          <a:stretch>
            <a:fillRect/>
          </a:stretch>
        </p:blipFill>
        <p:spPr bwMode="auto">
          <a:xfrm>
            <a:off x="1473736" y="1825851"/>
            <a:ext cx="923925" cy="1104901"/>
          </a:xfrm>
          <a:prstGeom prst="rect">
            <a:avLst/>
          </a:prstGeom>
          <a:noFill/>
        </p:spPr>
      </p:pic>
      <p:sp>
        <p:nvSpPr>
          <p:cNvPr id="73" name="Rectangle 72"/>
          <p:cNvSpPr/>
          <p:nvPr/>
        </p:nvSpPr>
        <p:spPr>
          <a:xfrm>
            <a:off x="5105400" y="42672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IRD Engineer Pilot Overview</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15</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lnSpcReduction="10000"/>
          </a:bodyPr>
          <a:lstStyle/>
          <a:p>
            <a:r>
              <a:rPr lang="en-US" dirty="0" smtClean="0"/>
              <a:t>DARPA Objective: Use smart phone applications to facilitate IRD Engineer reporting.  Leverage IRD Engineer field contacts to expand reporting networks</a:t>
            </a:r>
          </a:p>
          <a:p>
            <a:r>
              <a:rPr lang="en-US" dirty="0" smtClean="0"/>
              <a:t>Description of current process: </a:t>
            </a:r>
          </a:p>
          <a:p>
            <a:pPr lvl="1"/>
            <a:r>
              <a:rPr lang="en-US" dirty="0" smtClean="0"/>
              <a:t>IRD Engineers conduct field surveys of infrastructure projects funded by USAID and other donors using </a:t>
            </a:r>
            <a:r>
              <a:rPr lang="en-US" dirty="0" err="1" smtClean="0"/>
              <a:t>WiFi</a:t>
            </a:r>
            <a:r>
              <a:rPr lang="en-US" dirty="0" smtClean="0"/>
              <a:t>-capable phones</a:t>
            </a:r>
          </a:p>
          <a:p>
            <a:pPr lvl="1"/>
            <a:r>
              <a:rPr lang="en-US" dirty="0" smtClean="0"/>
              <a:t>When internet access is available, Engineers upload their reports (text and photos) to the AIDC database</a:t>
            </a:r>
          </a:p>
          <a:p>
            <a:r>
              <a:rPr lang="en-US" dirty="0" smtClean="0"/>
              <a:t>Scale and Schedule: </a:t>
            </a:r>
          </a:p>
          <a:p>
            <a:pPr lvl="1">
              <a:spcBef>
                <a:spcPts val="0"/>
              </a:spcBef>
            </a:pPr>
            <a:r>
              <a:rPr lang="en-US" dirty="0" smtClean="0"/>
              <a:t>Develop smart phone forms to facilitate near real-time engineer reporting via ODK by December 2010</a:t>
            </a:r>
          </a:p>
          <a:p>
            <a:pPr lvl="1">
              <a:spcBef>
                <a:spcPts val="0"/>
              </a:spcBef>
            </a:pPr>
            <a:r>
              <a:rPr lang="en-US" dirty="0" smtClean="0"/>
              <a:t>Provide 30 smart phones with ODK collection apps to IRD for distribution to field engineers by January 2011</a:t>
            </a:r>
          </a:p>
          <a:p>
            <a:pPr lvl="1">
              <a:spcBef>
                <a:spcPts val="0"/>
              </a:spcBef>
            </a:pPr>
            <a:r>
              <a:rPr lang="en-US" dirty="0" smtClean="0"/>
              <a:t>Data/information is automatically sent to More Eyes repository for integration and visualization in support of stability planners and Afghan population</a:t>
            </a:r>
          </a:p>
          <a:p>
            <a:pPr>
              <a:spcBef>
                <a:spcPts val="0"/>
              </a:spcBef>
            </a:pPr>
            <a:r>
              <a:rPr lang="en-US" dirty="0" smtClean="0"/>
              <a:t>Issues:</a:t>
            </a:r>
          </a:p>
          <a:p>
            <a:pPr lvl="1">
              <a:spcBef>
                <a:spcPts val="0"/>
              </a:spcBef>
            </a:pPr>
            <a:r>
              <a:rPr lang="en-US" dirty="0" smtClean="0"/>
              <a:t>Security for Engineers using smart phones in rural areas</a:t>
            </a:r>
          </a:p>
          <a:p>
            <a:pPr>
              <a:spcBef>
                <a:spcPts val="0"/>
              </a:spcBef>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be 111"/>
          <p:cNvSpPr/>
          <p:nvPr/>
        </p:nvSpPr>
        <p:spPr>
          <a:xfrm>
            <a:off x="3109942" y="2115910"/>
            <a:ext cx="1216152" cy="533400"/>
          </a:xfrm>
          <a:prstGeom prst="cube">
            <a:avLst>
              <a:gd name="adj" fmla="val 494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76449" y="164275"/>
            <a:ext cx="7162800" cy="609600"/>
          </a:xfrm>
        </p:spPr>
        <p:txBody>
          <a:bodyPr/>
          <a:lstStyle/>
          <a:p>
            <a:r>
              <a:rPr lang="en-US" dirty="0" err="1" smtClean="0"/>
              <a:t>Pajhwok</a:t>
            </a:r>
            <a:r>
              <a:rPr lang="en-US" dirty="0" smtClean="0"/>
              <a:t> News Pilot</a:t>
            </a:r>
            <a:endParaRPr lang="en-US" dirty="0"/>
          </a:p>
        </p:txBody>
      </p:sp>
      <p:sp>
        <p:nvSpPr>
          <p:cNvPr id="4" name="Footer Placeholder 3"/>
          <p:cNvSpPr>
            <a:spLocks noGrp="1"/>
          </p:cNvSpPr>
          <p:nvPr>
            <p:ph type="ftr" sz="quarter" idx="10"/>
          </p:nvPr>
        </p:nvSpPr>
        <p:spPr>
          <a:xfrm>
            <a:off x="1259774" y="6332600"/>
            <a:ext cx="6629400" cy="365125"/>
          </a:xfrm>
        </p:spPr>
        <p:txBody>
          <a:bodyPr/>
          <a:lstStyle/>
          <a:p>
            <a:r>
              <a:rPr lang="en-US" dirty="0" smtClean="0"/>
              <a:t>Distribution Statement</a:t>
            </a:r>
            <a:endParaRPr lang="en-US" dirty="0"/>
          </a:p>
        </p:txBody>
      </p:sp>
      <p:sp>
        <p:nvSpPr>
          <p:cNvPr id="5" name="Slide Number Placeholder 4"/>
          <p:cNvSpPr>
            <a:spLocks noGrp="1"/>
          </p:cNvSpPr>
          <p:nvPr>
            <p:ph type="sldNum" sz="quarter" idx="11"/>
          </p:nvPr>
        </p:nvSpPr>
        <p:spPr/>
        <p:txBody>
          <a:bodyPr/>
          <a:lstStyle/>
          <a:p>
            <a:fld id="{6DE37DC7-8FE4-46AD-BBB4-7042E38F60A2}" type="slidenum">
              <a:rPr lang="en-US" smtClean="0"/>
              <a:pPr/>
              <a:t>16</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pic>
        <p:nvPicPr>
          <p:cNvPr id="123906" name="Picture 2"/>
          <p:cNvPicPr>
            <a:picLocks noChangeAspect="1" noChangeArrowheads="1"/>
          </p:cNvPicPr>
          <p:nvPr/>
        </p:nvPicPr>
        <p:blipFill>
          <a:blip r:embed="rId3" cstate="print"/>
          <a:srcRect/>
          <a:stretch>
            <a:fillRect/>
          </a:stretch>
        </p:blipFill>
        <p:spPr bwMode="auto">
          <a:xfrm>
            <a:off x="5249312" y="1579411"/>
            <a:ext cx="2057400" cy="1619926"/>
          </a:xfrm>
          <a:prstGeom prst="rect">
            <a:avLst/>
          </a:prstGeom>
          <a:noFill/>
          <a:ln w="9525">
            <a:noFill/>
            <a:miter lim="800000"/>
            <a:headEnd/>
            <a:tailEnd/>
          </a:ln>
        </p:spPr>
      </p:pic>
      <p:pic>
        <p:nvPicPr>
          <p:cNvPr id="13" name="Picture 12" descr="http://idmilano.com/blog/wp-content/photos/vitruvian_man.jpg"/>
          <p:cNvPicPr>
            <a:picLocks noChangeAspect="1" noChangeArrowheads="1"/>
          </p:cNvPicPr>
          <p:nvPr/>
        </p:nvPicPr>
        <p:blipFill>
          <a:blip r:embed="rId4" cstate="print"/>
          <a:srcRect/>
          <a:stretch>
            <a:fillRect/>
          </a:stretch>
        </p:blipFill>
        <p:spPr bwMode="auto">
          <a:xfrm>
            <a:off x="699964" y="2890325"/>
            <a:ext cx="838200" cy="838200"/>
          </a:xfrm>
          <a:prstGeom prst="rect">
            <a:avLst/>
          </a:prstGeom>
          <a:noFill/>
        </p:spPr>
      </p:pic>
      <p:sp>
        <p:nvSpPr>
          <p:cNvPr id="16" name="Cube 15"/>
          <p:cNvSpPr/>
          <p:nvPr/>
        </p:nvSpPr>
        <p:spPr>
          <a:xfrm>
            <a:off x="2680593" y="4731533"/>
            <a:ext cx="1216152" cy="533400"/>
          </a:xfrm>
          <a:prstGeom prst="cube">
            <a:avLst>
              <a:gd name="adj" fmla="val 494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801186" y="4971801"/>
            <a:ext cx="684803"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SMS</a:t>
            </a:r>
            <a:endParaRPr lang="en-US" b="1" cap="none" spc="0" baseline="0" dirty="0">
              <a:ln w="10541" cmpd="sng">
                <a:solidFill>
                  <a:schemeClr val="accent1">
                    <a:shade val="88000"/>
                    <a:satMod val="110000"/>
                  </a:schemeClr>
                </a:solidFill>
                <a:prstDash val="solid"/>
              </a:ln>
              <a:solidFill>
                <a:schemeClr val="bg1"/>
              </a:solidFill>
              <a:effectLst/>
            </a:endParaRPr>
          </a:p>
        </p:txBody>
      </p:sp>
      <p:sp>
        <p:nvSpPr>
          <p:cNvPr id="18" name="Cube 17"/>
          <p:cNvSpPr/>
          <p:nvPr/>
        </p:nvSpPr>
        <p:spPr>
          <a:xfrm>
            <a:off x="2680593" y="4350533"/>
            <a:ext cx="1216152" cy="533400"/>
          </a:xfrm>
          <a:prstGeom prst="cube">
            <a:avLst>
              <a:gd name="adj" fmla="val 494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762714" y="4590801"/>
            <a:ext cx="723275"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WEB</a:t>
            </a:r>
            <a:endParaRPr lang="en-US" b="1" cap="none" spc="0" baseline="0" dirty="0">
              <a:ln w="10541" cmpd="sng">
                <a:solidFill>
                  <a:schemeClr val="accent1">
                    <a:shade val="88000"/>
                    <a:satMod val="110000"/>
                  </a:schemeClr>
                </a:solidFill>
                <a:prstDash val="solid"/>
              </a:ln>
              <a:solidFill>
                <a:schemeClr val="bg1"/>
              </a:solidFill>
              <a:effectLst/>
            </a:endParaRPr>
          </a:p>
        </p:txBody>
      </p:sp>
      <p:sp>
        <p:nvSpPr>
          <p:cNvPr id="20" name="Cube 19"/>
          <p:cNvSpPr/>
          <p:nvPr/>
        </p:nvSpPr>
        <p:spPr>
          <a:xfrm>
            <a:off x="2680593" y="3969533"/>
            <a:ext cx="1216152" cy="533400"/>
          </a:xfrm>
          <a:prstGeom prst="cube">
            <a:avLst>
              <a:gd name="adj" fmla="val 494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23989" y="4209801"/>
            <a:ext cx="902811"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EMAIL</a:t>
            </a:r>
            <a:endParaRPr lang="en-US" b="1" cap="none" spc="0" baseline="0" dirty="0">
              <a:ln w="10541" cmpd="sng">
                <a:solidFill>
                  <a:schemeClr val="accent1">
                    <a:shade val="88000"/>
                    <a:satMod val="110000"/>
                  </a:schemeClr>
                </a:solidFill>
                <a:prstDash val="solid"/>
              </a:ln>
              <a:solidFill>
                <a:schemeClr val="bg1"/>
              </a:solidFill>
              <a:effectLst/>
            </a:endParaRPr>
          </a:p>
        </p:txBody>
      </p:sp>
      <p:sp>
        <p:nvSpPr>
          <p:cNvPr id="30" name="Rectangle 29"/>
          <p:cNvSpPr/>
          <p:nvPr/>
        </p:nvSpPr>
        <p:spPr>
          <a:xfrm>
            <a:off x="2647789" y="3306768"/>
            <a:ext cx="1347357" cy="646331"/>
          </a:xfrm>
          <a:prstGeom prst="rect">
            <a:avLst/>
          </a:prstGeom>
          <a:noFill/>
        </p:spPr>
        <p:txBody>
          <a:bodyPr wrap="none" lIns="91440" tIns="45720" rIns="91440" bIns="45720">
            <a:spAutoFit/>
          </a:bodyPr>
          <a:lstStyle/>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PAJHWOK</a:t>
            </a:r>
          </a:p>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SERVERS</a:t>
            </a:r>
          </a:p>
        </p:txBody>
      </p:sp>
      <p:sp>
        <p:nvSpPr>
          <p:cNvPr id="32" name="Rectangle 31"/>
          <p:cNvSpPr/>
          <p:nvPr/>
        </p:nvSpPr>
        <p:spPr>
          <a:xfrm>
            <a:off x="4272261" y="4731998"/>
            <a:ext cx="1620957" cy="646331"/>
          </a:xfrm>
          <a:prstGeom prst="rect">
            <a:avLst/>
          </a:prstGeom>
          <a:noFill/>
        </p:spPr>
        <p:txBody>
          <a:bodyPr wrap="none" lIns="91440" tIns="45720" rIns="91440" bIns="45720">
            <a:spAutoFit/>
          </a:bodyPr>
          <a:lstStyle/>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PAJHWOK</a:t>
            </a:r>
          </a:p>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REPORTERS</a:t>
            </a:r>
          </a:p>
        </p:txBody>
      </p:sp>
      <p:sp>
        <p:nvSpPr>
          <p:cNvPr id="34" name="Rectangle 33"/>
          <p:cNvSpPr/>
          <p:nvPr/>
        </p:nvSpPr>
        <p:spPr>
          <a:xfrm>
            <a:off x="4900938" y="988492"/>
            <a:ext cx="2639910" cy="646331"/>
          </a:xfrm>
          <a:prstGeom prst="rect">
            <a:avLst/>
          </a:prstGeom>
          <a:noFill/>
        </p:spPr>
        <p:txBody>
          <a:bodyPr wrap="square" lIns="91440" tIns="45720" rIns="91440" bIns="45720">
            <a:spAutoFit/>
          </a:bodyPr>
          <a:lstStyle/>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PAJHWOK WEBSITE</a:t>
            </a:r>
          </a:p>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&amp; WIRE</a:t>
            </a:r>
          </a:p>
        </p:txBody>
      </p:sp>
      <p:sp>
        <p:nvSpPr>
          <p:cNvPr id="8" name="Can 7"/>
          <p:cNvSpPr/>
          <p:nvPr/>
        </p:nvSpPr>
        <p:spPr>
          <a:xfrm>
            <a:off x="7307977" y="3428184"/>
            <a:ext cx="665018"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Elbow Connector 77"/>
          <p:cNvCxnSpPr>
            <a:stCxn id="17" idx="2"/>
            <a:endCxn id="8" idx="2"/>
          </p:cNvCxnSpPr>
          <p:nvPr/>
        </p:nvCxnSpPr>
        <p:spPr>
          <a:xfrm rot="5400000" flipH="1" flipV="1">
            <a:off x="4497907" y="2531064"/>
            <a:ext cx="1455749" cy="4164389"/>
          </a:xfrm>
          <a:prstGeom prst="bentConnector4">
            <a:avLst>
              <a:gd name="adj1" fmla="val -15703"/>
              <a:gd name="adj2" fmla="val 84624"/>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77"/>
          <p:cNvCxnSpPr>
            <a:stCxn id="123906" idx="3"/>
            <a:endCxn id="8" idx="1"/>
          </p:cNvCxnSpPr>
          <p:nvPr/>
        </p:nvCxnSpPr>
        <p:spPr>
          <a:xfrm>
            <a:off x="7306712" y="2389374"/>
            <a:ext cx="333774" cy="1038810"/>
          </a:xfrm>
          <a:prstGeom prst="bentConnector2">
            <a:avLst/>
          </a:prstGeom>
          <a:ln w="76200" cmpd="sng">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53"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23267" y="3005751"/>
            <a:ext cx="767790" cy="770861"/>
          </a:xfrm>
          <a:prstGeom prst="rect">
            <a:avLst/>
          </a:prstGeom>
          <a:noFill/>
        </p:spPr>
      </p:pic>
      <p:pic>
        <p:nvPicPr>
          <p:cNvPr id="54"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61991" y="2715634"/>
            <a:ext cx="767790" cy="770861"/>
          </a:xfrm>
          <a:prstGeom prst="rect">
            <a:avLst/>
          </a:prstGeom>
          <a:noFill/>
        </p:spPr>
      </p:pic>
      <p:pic>
        <p:nvPicPr>
          <p:cNvPr id="55"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00709" y="2446789"/>
            <a:ext cx="767790" cy="770861"/>
          </a:xfrm>
          <a:prstGeom prst="rect">
            <a:avLst/>
          </a:prstGeom>
          <a:noFill/>
        </p:spPr>
      </p:pic>
      <p:pic>
        <p:nvPicPr>
          <p:cNvPr id="56"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5" y="3876102"/>
            <a:ext cx="767790" cy="770861"/>
          </a:xfrm>
          <a:prstGeom prst="rect">
            <a:avLst/>
          </a:prstGeom>
          <a:noFill/>
        </p:spPr>
      </p:pic>
      <p:pic>
        <p:nvPicPr>
          <p:cNvPr id="57"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5819" y="3585985"/>
            <a:ext cx="767790" cy="770861"/>
          </a:xfrm>
          <a:prstGeom prst="rect">
            <a:avLst/>
          </a:prstGeom>
          <a:noFill/>
        </p:spPr>
      </p:pic>
      <p:pic>
        <p:nvPicPr>
          <p:cNvPr id="58"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4543" y="3295868"/>
            <a:ext cx="767790" cy="770861"/>
          </a:xfrm>
          <a:prstGeom prst="rect">
            <a:avLst/>
          </a:prstGeom>
          <a:noFill/>
        </p:spPr>
      </p:pic>
      <p:pic>
        <p:nvPicPr>
          <p:cNvPr id="59"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35411" y="2552070"/>
            <a:ext cx="767790" cy="770861"/>
          </a:xfrm>
          <a:prstGeom prst="rect">
            <a:avLst/>
          </a:prstGeom>
          <a:noFill/>
        </p:spPr>
      </p:pic>
      <p:pic>
        <p:nvPicPr>
          <p:cNvPr id="60"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74135" y="2261953"/>
            <a:ext cx="767790" cy="770861"/>
          </a:xfrm>
          <a:prstGeom prst="rect">
            <a:avLst/>
          </a:prstGeom>
          <a:noFill/>
        </p:spPr>
      </p:pic>
      <p:pic>
        <p:nvPicPr>
          <p:cNvPr id="61"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12859" y="1971836"/>
            <a:ext cx="767790" cy="770861"/>
          </a:xfrm>
          <a:prstGeom prst="rect">
            <a:avLst/>
          </a:prstGeom>
          <a:noFill/>
        </p:spPr>
      </p:pic>
      <p:pic>
        <p:nvPicPr>
          <p:cNvPr id="62"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0761" y="3422421"/>
            <a:ext cx="767790" cy="770861"/>
          </a:xfrm>
          <a:prstGeom prst="rect">
            <a:avLst/>
          </a:prstGeom>
          <a:noFill/>
        </p:spPr>
      </p:pic>
      <p:pic>
        <p:nvPicPr>
          <p:cNvPr id="63"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7963" y="3132304"/>
            <a:ext cx="767790" cy="770861"/>
          </a:xfrm>
          <a:prstGeom prst="rect">
            <a:avLst/>
          </a:prstGeom>
          <a:noFill/>
        </p:spPr>
      </p:pic>
      <p:pic>
        <p:nvPicPr>
          <p:cNvPr id="64"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6687" y="2842187"/>
            <a:ext cx="767790" cy="770861"/>
          </a:xfrm>
          <a:prstGeom prst="rect">
            <a:avLst/>
          </a:prstGeom>
          <a:noFill/>
        </p:spPr>
      </p:pic>
      <p:pic>
        <p:nvPicPr>
          <p:cNvPr id="65"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71364" y="3445242"/>
            <a:ext cx="767790" cy="770861"/>
          </a:xfrm>
          <a:prstGeom prst="rect">
            <a:avLst/>
          </a:prstGeom>
          <a:noFill/>
        </p:spPr>
      </p:pic>
      <p:pic>
        <p:nvPicPr>
          <p:cNvPr id="66"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0088" y="3155125"/>
            <a:ext cx="767790" cy="770861"/>
          </a:xfrm>
          <a:prstGeom prst="rect">
            <a:avLst/>
          </a:prstGeom>
          <a:noFill/>
        </p:spPr>
      </p:pic>
      <p:pic>
        <p:nvPicPr>
          <p:cNvPr id="67"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48812" y="2726785"/>
            <a:ext cx="767790" cy="770861"/>
          </a:xfrm>
          <a:prstGeom prst="rect">
            <a:avLst/>
          </a:prstGeom>
          <a:noFill/>
        </p:spPr>
      </p:pic>
      <p:pic>
        <p:nvPicPr>
          <p:cNvPr id="68"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5192" y="4315593"/>
            <a:ext cx="767790" cy="770861"/>
          </a:xfrm>
          <a:prstGeom prst="rect">
            <a:avLst/>
          </a:prstGeom>
          <a:noFill/>
        </p:spPr>
      </p:pic>
      <p:pic>
        <p:nvPicPr>
          <p:cNvPr id="69"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3916" y="4025476"/>
            <a:ext cx="767790" cy="770861"/>
          </a:xfrm>
          <a:prstGeom prst="rect">
            <a:avLst/>
          </a:prstGeom>
          <a:noFill/>
        </p:spPr>
      </p:pic>
      <p:pic>
        <p:nvPicPr>
          <p:cNvPr id="70" name="Picture 21" descr="http://www.austinkleon.com/wp-content/uploads/2008/02/stick_figure.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32640" y="3735359"/>
            <a:ext cx="767790" cy="770861"/>
          </a:xfrm>
          <a:prstGeom prst="rect">
            <a:avLst/>
          </a:prstGeom>
          <a:noFill/>
        </p:spPr>
      </p:pic>
      <p:cxnSp>
        <p:nvCxnSpPr>
          <p:cNvPr id="71" name="Curved Connector 133"/>
          <p:cNvCxnSpPr>
            <a:stCxn id="67" idx="2"/>
            <a:endCxn id="20" idx="2"/>
          </p:cNvCxnSpPr>
          <p:nvPr/>
        </p:nvCxnSpPr>
        <p:spPr>
          <a:xfrm rot="16200000" flipH="1">
            <a:off x="2071457" y="3758896"/>
            <a:ext cx="870387" cy="347886"/>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rot="18900000">
            <a:off x="406009" y="3268151"/>
            <a:ext cx="1736374" cy="369332"/>
          </a:xfrm>
          <a:prstGeom prst="rect">
            <a:avLst/>
          </a:prstGeom>
          <a:solidFill>
            <a:schemeClr val="tx1"/>
          </a:solid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Afghan Public</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76" name="Rectangle 75"/>
          <p:cNvSpPr/>
          <p:nvPr/>
        </p:nvSpPr>
        <p:spPr>
          <a:xfrm>
            <a:off x="7969954" y="3620327"/>
            <a:ext cx="877163"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MORE</a:t>
            </a:r>
            <a:b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b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EYES</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cxnSp>
        <p:nvCxnSpPr>
          <p:cNvPr id="80" name="Curved Connector 133"/>
          <p:cNvCxnSpPr>
            <a:stCxn id="66" idx="2"/>
            <a:endCxn id="18" idx="2"/>
          </p:cNvCxnSpPr>
          <p:nvPr/>
        </p:nvCxnSpPr>
        <p:spPr>
          <a:xfrm rot="16200000" flipH="1">
            <a:off x="1925765" y="3994204"/>
            <a:ext cx="823047" cy="686610"/>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83" name="Curved Connector 133"/>
          <p:cNvCxnSpPr>
            <a:stCxn id="70" idx="2"/>
            <a:endCxn id="16" idx="2"/>
          </p:cNvCxnSpPr>
          <p:nvPr/>
        </p:nvCxnSpPr>
        <p:spPr>
          <a:xfrm rot="16200000" flipH="1">
            <a:off x="1686658" y="4136097"/>
            <a:ext cx="623813" cy="1364058"/>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pic>
        <p:nvPicPr>
          <p:cNvPr id="123915" name="Picture 11" descr="http://www.pajhwok.com/sites/all/themes/aftheme/images/bg-header-en.jpg"/>
          <p:cNvPicPr>
            <a:picLocks noChangeAspect="1" noChangeArrowheads="1"/>
          </p:cNvPicPr>
          <p:nvPr/>
        </p:nvPicPr>
        <p:blipFill>
          <a:blip r:embed="rId6" cstate="print"/>
          <a:srcRect/>
          <a:stretch>
            <a:fillRect/>
          </a:stretch>
        </p:blipFill>
        <p:spPr bwMode="auto">
          <a:xfrm>
            <a:off x="8268217" y="0"/>
            <a:ext cx="875783" cy="952500"/>
          </a:xfrm>
          <a:prstGeom prst="rect">
            <a:avLst/>
          </a:prstGeom>
          <a:noFill/>
        </p:spPr>
      </p:pic>
      <p:sp>
        <p:nvSpPr>
          <p:cNvPr id="103" name="Cube 102"/>
          <p:cNvSpPr/>
          <p:nvPr/>
        </p:nvSpPr>
        <p:spPr>
          <a:xfrm>
            <a:off x="3106404" y="1782749"/>
            <a:ext cx="1216152" cy="533400"/>
          </a:xfrm>
          <a:prstGeom prst="cube">
            <a:avLst>
              <a:gd name="adj" fmla="val 494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3032033" y="2023017"/>
            <a:ext cx="1223412"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FM Radio</a:t>
            </a:r>
          </a:p>
        </p:txBody>
      </p:sp>
      <p:pic>
        <p:nvPicPr>
          <p:cNvPr id="9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77964" y="1274661"/>
            <a:ext cx="324014" cy="724268"/>
          </a:xfrm>
          <a:prstGeom prst="rect">
            <a:avLst/>
          </a:prstGeom>
          <a:noFill/>
          <a:ln w="9525">
            <a:noFill/>
            <a:miter lim="800000"/>
            <a:headEnd/>
            <a:tailEnd/>
          </a:ln>
        </p:spPr>
      </p:pic>
      <p:cxnSp>
        <p:nvCxnSpPr>
          <p:cNvPr id="99" name="Elbow Connector 77"/>
          <p:cNvCxnSpPr>
            <a:stCxn id="123906" idx="1"/>
            <a:endCxn id="103" idx="5"/>
          </p:cNvCxnSpPr>
          <p:nvPr/>
        </p:nvCxnSpPr>
        <p:spPr>
          <a:xfrm rot="10800000">
            <a:off x="4322556" y="1917650"/>
            <a:ext cx="926756" cy="471725"/>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08" name="Curved Connector 133"/>
          <p:cNvCxnSpPr>
            <a:stCxn id="98" idx="1"/>
            <a:endCxn id="55" idx="0"/>
          </p:cNvCxnSpPr>
          <p:nvPr/>
        </p:nvCxnSpPr>
        <p:spPr>
          <a:xfrm rot="10800000" flipV="1">
            <a:off x="2084604" y="1636795"/>
            <a:ext cx="1493360" cy="809994"/>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3045405" y="2356171"/>
            <a:ext cx="1544012"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Newspapers</a:t>
            </a:r>
          </a:p>
        </p:txBody>
      </p:sp>
      <p:cxnSp>
        <p:nvCxnSpPr>
          <p:cNvPr id="117" name="Curved Connector 133"/>
          <p:cNvCxnSpPr>
            <a:stCxn id="123" idx="1"/>
            <a:endCxn id="61" idx="0"/>
          </p:cNvCxnSpPr>
          <p:nvPr/>
        </p:nvCxnSpPr>
        <p:spPr>
          <a:xfrm rot="10800000" flipV="1">
            <a:off x="1896755" y="1240884"/>
            <a:ext cx="1078661" cy="730951"/>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2975415" y="1056219"/>
            <a:ext cx="1501244" cy="369332"/>
          </a:xfrm>
          <a:prstGeom prst="rect">
            <a:avLst/>
          </a:prstGeom>
          <a:noFill/>
        </p:spPr>
        <p:txBody>
          <a:bodyPr wrap="none" lIns="91440" tIns="45720" rIns="91440" bIns="45720">
            <a:spAutoFit/>
          </a:bodyPr>
          <a:lstStyle/>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AFFILIATES</a:t>
            </a:r>
          </a:p>
        </p:txBody>
      </p:sp>
      <p:cxnSp>
        <p:nvCxnSpPr>
          <p:cNvPr id="135" name="Curved Connector 133"/>
          <p:cNvCxnSpPr>
            <a:stCxn id="104" idx="1"/>
            <a:endCxn id="67" idx="0"/>
          </p:cNvCxnSpPr>
          <p:nvPr/>
        </p:nvCxnSpPr>
        <p:spPr>
          <a:xfrm rot="10800000" flipV="1">
            <a:off x="2332707" y="2207683"/>
            <a:ext cx="699326" cy="519102"/>
          </a:xfrm>
          <a:prstGeom prst="curvedConnector2">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926276" y="5035137"/>
            <a:ext cx="1359668" cy="276999"/>
          </a:xfrm>
          <a:prstGeom prst="rect">
            <a:avLst/>
          </a:prstGeom>
          <a:noFill/>
        </p:spPr>
        <p:txBody>
          <a:bodyPr wrap="none" rtlCol="0">
            <a:spAutoFit/>
          </a:bodyPr>
          <a:lstStyle/>
          <a:p>
            <a:r>
              <a:rPr lang="en-US" dirty="0" smtClean="0"/>
              <a:t>Citizen Reporting</a:t>
            </a:r>
            <a:endParaRPr lang="en-US" dirty="0"/>
          </a:p>
        </p:txBody>
      </p:sp>
      <p:pic>
        <p:nvPicPr>
          <p:cNvPr id="52226" name="Picture 2" descr="http://t1.gstatic.com/images?q=tbn:8GlF8gjWLrGS_M:http://english.aljazeera.net/mritems/Images//2009/3/23/2009323181933956734_8.jpg">
            <a:hlinkClick r:id="rId8"/>
          </p:cNvPr>
          <p:cNvPicPr>
            <a:picLocks noChangeAspect="1" noChangeArrowheads="1"/>
          </p:cNvPicPr>
          <p:nvPr/>
        </p:nvPicPr>
        <p:blipFill>
          <a:blip r:embed="rId9" cstate="print"/>
          <a:srcRect l="28073"/>
          <a:stretch>
            <a:fillRect/>
          </a:stretch>
        </p:blipFill>
        <p:spPr bwMode="auto">
          <a:xfrm>
            <a:off x="4548276" y="3777899"/>
            <a:ext cx="1061871" cy="782226"/>
          </a:xfrm>
          <a:prstGeom prst="rect">
            <a:avLst/>
          </a:prstGeom>
          <a:noFill/>
        </p:spPr>
      </p:pic>
      <p:sp>
        <p:nvSpPr>
          <p:cNvPr id="94" name="Rectangle 93"/>
          <p:cNvSpPr/>
          <p:nvPr/>
        </p:nvSpPr>
        <p:spPr>
          <a:xfrm>
            <a:off x="6923331" y="5248894"/>
            <a:ext cx="1448789" cy="1092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aseline="0" dirty="0" smtClean="0"/>
              <a:t>Visualization for Stability Planning</a:t>
            </a:r>
          </a:p>
        </p:txBody>
      </p:sp>
      <p:cxnSp>
        <p:nvCxnSpPr>
          <p:cNvPr id="95" name="Elbow Connector 77"/>
          <p:cNvCxnSpPr>
            <a:stCxn id="8" idx="3"/>
            <a:endCxn id="94" idx="0"/>
          </p:cNvCxnSpPr>
          <p:nvPr/>
        </p:nvCxnSpPr>
        <p:spPr>
          <a:xfrm rot="16200000" flipH="1">
            <a:off x="7190951" y="4792119"/>
            <a:ext cx="906310" cy="7240"/>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01" name="Elbow Connector 77"/>
          <p:cNvCxnSpPr>
            <a:stCxn id="52226" idx="3"/>
            <a:endCxn id="123906" idx="2"/>
          </p:cNvCxnSpPr>
          <p:nvPr/>
        </p:nvCxnSpPr>
        <p:spPr>
          <a:xfrm flipV="1">
            <a:off x="5610147" y="3199337"/>
            <a:ext cx="667865" cy="969675"/>
          </a:xfrm>
          <a:prstGeom prst="bentConnector2">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06" name="Elbow Connector 77"/>
          <p:cNvCxnSpPr>
            <a:stCxn id="18" idx="5"/>
            <a:endCxn id="52226" idx="1"/>
          </p:cNvCxnSpPr>
          <p:nvPr/>
        </p:nvCxnSpPr>
        <p:spPr>
          <a:xfrm flipV="1">
            <a:off x="3896745" y="4169012"/>
            <a:ext cx="651531" cy="316421"/>
          </a:xfrm>
          <a:prstGeom prst="bentConnector3">
            <a:avLst>
              <a:gd name="adj1" fmla="val 31773"/>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162800" y="36576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Pajhwok</a:t>
            </a:r>
            <a:r>
              <a:rPr lang="en-US" dirty="0" smtClean="0"/>
              <a:t> News Service Pilot Overview</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17</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a:bodyPr>
          <a:lstStyle/>
          <a:p>
            <a:r>
              <a:rPr lang="en-US" dirty="0" smtClean="0"/>
              <a:t>DARPA Objective: Implement a process to enhance and expand SMS and web based “citizen reporting”</a:t>
            </a:r>
          </a:p>
          <a:p>
            <a:r>
              <a:rPr lang="en-US" dirty="0" smtClean="0"/>
              <a:t>Description of current process: </a:t>
            </a:r>
          </a:p>
          <a:p>
            <a:pPr lvl="1"/>
            <a:r>
              <a:rPr lang="en-US" dirty="0" smtClean="0"/>
              <a:t>Individuals can “Suggest a Story” on the </a:t>
            </a:r>
            <a:r>
              <a:rPr lang="en-US" dirty="0" err="1" smtClean="0"/>
              <a:t>Pajhwok</a:t>
            </a:r>
            <a:r>
              <a:rPr lang="en-US" dirty="0" smtClean="0"/>
              <a:t> web page</a:t>
            </a:r>
          </a:p>
          <a:p>
            <a:pPr lvl="1"/>
            <a:r>
              <a:rPr lang="en-US" dirty="0" smtClean="0"/>
              <a:t>Individuals can “Submit a Report” on the Alive in Afghanistan web page</a:t>
            </a:r>
          </a:p>
          <a:p>
            <a:r>
              <a:rPr lang="en-US" dirty="0" smtClean="0"/>
              <a:t>Scale and Schedule: </a:t>
            </a:r>
          </a:p>
          <a:p>
            <a:pPr lvl="1">
              <a:spcBef>
                <a:spcPts val="0"/>
              </a:spcBef>
            </a:pPr>
            <a:r>
              <a:rPr lang="en-US" dirty="0" smtClean="0"/>
              <a:t>Assist </a:t>
            </a:r>
            <a:r>
              <a:rPr lang="en-US" dirty="0" err="1" smtClean="0"/>
              <a:t>Pajhwok</a:t>
            </a:r>
            <a:r>
              <a:rPr lang="en-US" dirty="0" smtClean="0"/>
              <a:t> to expand SMS reporting by providing incentive support to “citizen reporters” starting in January 2011</a:t>
            </a:r>
          </a:p>
          <a:p>
            <a:pPr lvl="1">
              <a:spcBef>
                <a:spcPts val="0"/>
              </a:spcBef>
            </a:pPr>
            <a:r>
              <a:rPr lang="en-US" dirty="0" smtClean="0"/>
              <a:t>Supply </a:t>
            </a:r>
            <a:r>
              <a:rPr lang="en-US" dirty="0" err="1" smtClean="0"/>
              <a:t>Pajhwok</a:t>
            </a:r>
            <a:r>
              <a:rPr lang="en-US" dirty="0" smtClean="0"/>
              <a:t> with an SMS server with large capacity by December 2010</a:t>
            </a:r>
          </a:p>
          <a:p>
            <a:pPr lvl="1">
              <a:spcBef>
                <a:spcPts val="0"/>
              </a:spcBef>
            </a:pPr>
            <a:r>
              <a:rPr lang="en-US" dirty="0" smtClean="0"/>
              <a:t>SMS reports sent to More Eyes repository for integration, processing and visualization in support of stability operations</a:t>
            </a:r>
          </a:p>
          <a:p>
            <a:pPr lvl="1">
              <a:spcBef>
                <a:spcPts val="0"/>
              </a:spcBef>
            </a:pPr>
            <a:r>
              <a:rPr lang="en-US" dirty="0" smtClean="0"/>
              <a:t>Leverages existing cell phones of the local population.  No smart phones will be delivered </a:t>
            </a:r>
          </a:p>
          <a:p>
            <a:pPr>
              <a:spcBef>
                <a:spcPts val="0"/>
              </a:spcBef>
            </a:pPr>
            <a:r>
              <a:rPr lang="en-US" dirty="0" smtClean="0"/>
              <a:t>Issues:</a:t>
            </a:r>
          </a:p>
          <a:p>
            <a:pPr lvl="1">
              <a:spcBef>
                <a:spcPts val="0"/>
              </a:spcBef>
            </a:pPr>
            <a:r>
              <a:rPr lang="en-US" dirty="0" smtClean="0"/>
              <a:t>Maintenance of access to raw reporting data</a:t>
            </a:r>
          </a:p>
          <a:p>
            <a:pPr lvl="1">
              <a:spcBef>
                <a:spcPts val="0"/>
              </a:spcBef>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be 145"/>
          <p:cNvSpPr/>
          <p:nvPr/>
        </p:nvSpPr>
        <p:spPr>
          <a:xfrm>
            <a:off x="4435607" y="2600957"/>
            <a:ext cx="685800" cy="441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3185754" y="2698951"/>
            <a:ext cx="1300356"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USHAHIDI</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sp>
        <p:nvSpPr>
          <p:cNvPr id="141" name="Cube 140"/>
          <p:cNvSpPr/>
          <p:nvPr/>
        </p:nvSpPr>
        <p:spPr>
          <a:xfrm>
            <a:off x="4435607" y="2235897"/>
            <a:ext cx="685800" cy="441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3800478" y="2322015"/>
            <a:ext cx="697627"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ODK</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sp>
        <p:nvSpPr>
          <p:cNvPr id="3" name="Title 2"/>
          <p:cNvSpPr>
            <a:spLocks noGrp="1"/>
          </p:cNvSpPr>
          <p:nvPr>
            <p:ph type="title"/>
          </p:nvPr>
        </p:nvSpPr>
        <p:spPr/>
        <p:txBody>
          <a:bodyPr/>
          <a:lstStyle/>
          <a:p>
            <a:r>
              <a:rPr lang="en-US" dirty="0" smtClean="0"/>
              <a:t>FEFA Pilot</a:t>
            </a:r>
            <a:endParaRPr lang="en-US" dirty="0"/>
          </a:p>
        </p:txBody>
      </p:sp>
      <p:sp>
        <p:nvSpPr>
          <p:cNvPr id="4" name="Footer Placeholder 3"/>
          <p:cNvSpPr>
            <a:spLocks noGrp="1"/>
          </p:cNvSpPr>
          <p:nvPr>
            <p:ph type="ftr" sz="quarter" idx="10"/>
          </p:nvPr>
        </p:nvSpPr>
        <p:spPr/>
        <p:txBody>
          <a:bodyPr/>
          <a:lstStyle/>
          <a:p>
            <a:r>
              <a:rPr lang="en-US" dirty="0" smtClean="0"/>
              <a:t>Distribution Statement</a:t>
            </a:r>
            <a:endParaRPr lang="en-US" dirty="0"/>
          </a:p>
        </p:txBody>
      </p:sp>
      <p:sp>
        <p:nvSpPr>
          <p:cNvPr id="5" name="Slide Number Placeholder 4"/>
          <p:cNvSpPr>
            <a:spLocks noGrp="1"/>
          </p:cNvSpPr>
          <p:nvPr>
            <p:ph type="sldNum" sz="quarter" idx="11"/>
          </p:nvPr>
        </p:nvSpPr>
        <p:spPr>
          <a:xfrm>
            <a:off x="8001000" y="6340475"/>
            <a:ext cx="762000" cy="365125"/>
          </a:xfrm>
        </p:spPr>
        <p:txBody>
          <a:bodyPr/>
          <a:lstStyle/>
          <a:p>
            <a:fld id="{6DE37DC7-8FE4-46AD-BBB4-7042E38F60A2}" type="slidenum">
              <a:rPr lang="en-US" smtClean="0"/>
              <a:pPr/>
              <a:t>18</a:t>
            </a:fld>
            <a:endParaRPr lang="en-US" dirty="0"/>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pic>
        <p:nvPicPr>
          <p:cNvPr id="10" name="Picture 4"/>
          <p:cNvPicPr>
            <a:picLocks noChangeAspect="1" noChangeArrowheads="1"/>
          </p:cNvPicPr>
          <p:nvPr/>
        </p:nvPicPr>
        <p:blipFill>
          <a:blip r:embed="rId3" cstate="print"/>
          <a:srcRect/>
          <a:stretch>
            <a:fillRect/>
          </a:stretch>
        </p:blipFill>
        <p:spPr bwMode="auto">
          <a:xfrm>
            <a:off x="6659777" y="4701180"/>
            <a:ext cx="2168604" cy="1524000"/>
          </a:xfrm>
          <a:prstGeom prst="rect">
            <a:avLst/>
          </a:prstGeom>
          <a:noFill/>
          <a:ln w="9525">
            <a:noFill/>
            <a:miter lim="800000"/>
            <a:headEnd/>
            <a:tailEnd/>
          </a:ln>
        </p:spPr>
      </p:pic>
      <p:sp>
        <p:nvSpPr>
          <p:cNvPr id="16" name="Can 15"/>
          <p:cNvSpPr/>
          <p:nvPr/>
        </p:nvSpPr>
        <p:spPr>
          <a:xfrm>
            <a:off x="4352143" y="4955951"/>
            <a:ext cx="741218" cy="101917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86769" y="5283269"/>
            <a:ext cx="1313308"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FEFA Web</a:t>
            </a:r>
          </a:p>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 Server</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pic>
        <p:nvPicPr>
          <p:cNvPr id="11" name="Picture 8" descr="C:\Documents and Settings\Loaner\Local Settings\Temporary Internet Files\Content.IE5\DSGHBCM8\MP900438763[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96200" y="304800"/>
            <a:ext cx="897026" cy="685800"/>
          </a:xfrm>
          <a:prstGeom prst="rect">
            <a:avLst/>
          </a:prstGeom>
          <a:noFill/>
        </p:spPr>
      </p:pic>
      <p:sp>
        <p:nvSpPr>
          <p:cNvPr id="121864" name="AutoShape 8" descr="data:image/jpg;base64,/9j/4AAQSkZJRgABAQAAAQABAAD/2wCEAAkGBhQRERQUExQUFRUUExoXFxUWFhwVIBgVFx8eFBkVHhYaHCYhGBojGh0cITkgJCgqLCwtFR4xNTAqOSYsLDUBCQoKBQUFDQUFDSkYEhgpKSkpKSkpKSkpKSkpKSkpKSkpKSkpKSkpKSkpKSkpKSkpKSkpKSkpKSkpKSkpKSkpKf/AABEIAHwAfAMBIgACEQEDEQH/xAAbAAACAwEBAQAAAAAAAAAAAAADBAACBQEHBv/EAEIQAAIBAgQCBgUICQMFAAAAAAECEQADBBIhMUFRBRMiYXGBBjKRobEUQlJygpKi0SMzU2Jzk8HC0gdD8BUWJIPh/8QAFAEBAAAAAAAAAAAAAAAAAAAAAP/EABQRAQAAAAAAAAAAAAAAAAAAAAD/2gAMAwEAAhEDEQA/APcalSpQSpVLt0KCWMAcaXUPc1MonBdmbvJ+YO4a7SRqKAl3GKpyiWb6KiT58F8SRVJut9FB3y59ggD2mmLdoKIAAHdVqBR8CW3u3PIhfeqg++oOjV53P51z/Om6lAn/ANMA9V7oPPrXb3OWHuqy2Li7XM311HxTLHsNNVKBUYtl/WIR3r2x8AR5iO+mEuBhIIIPEGffVqA+FE5l7LcxsfFdj8e+gPUpW1jO31bjK0SD81+eU8x9E6+I1pqglSpUoJS2KxwtkSGMgnQTosD2ksIA1NM1mBusxCn5iLcC97goC3kZA7wx5Ggy8L6X4e5eVXzrdM9XadQscM28FjtM6SFGpM7/AMs/cufd/KvjcX6DtZxfX2ALtm6ct+zcMwkesk7EQoyqV0AEHcfRdH4l9QtxbgTRludl05TC6gwdSoPjrQP/AC4fRufy2/KrjFDk33G/KqDGgGHGSSACdQSdgG2nuMHuo+cRQcFwd/sI/pSydL2iSA05WyEhWID6dmQInUacK+X/ANSenbmFwjulxVJOVTsQTtBnf2b18N6B+lZ6gMbeHdWzC2rYoKbb2VYrZIKaM5TNnJ1zqeBoPZreNRpgyQYIg6HvEaUTrh3+w/lXnnRnpM5xRTL1RsuodLR64FLircKyFkxcLDsx6nIzXoqmgH8oXv8AYfyqfKV5+41d3ABJIAG5OlA+Wz6qsw4EQAfAsRPiNKDtx0cQT8RB3BB4HvoGH6Wtlshu22aJBDL2gN9AdCOP/AEel7lwlVIENIyKzdkQf0jRrdAIAyAAdvjU6J6MdSz3NNCFEAEDfMYMKf3QY1O2tBuKwIkag7Gu0t0fcm2oIgqMpHeOO50I1HcRTNAr0jeIWFMO5yKeROpb7Kgt9ms/pXpG3hOrJ0C2nCrMSAbemY6CBz5U8O1fPK2g+8+/mFUfzKB0v0TaxJFu6uZTbaRMHUrIkawRoeYMGgX6I9LbOIUsp0UgMystwKx2VijHKfED3im71+1c1DGRoHQEleYkA6dx07qzcH6CYawGGHU2A0T1WVJgyJOXXXntwitTD4K5bUKtzOB+0Enn6y5fhQKX8YGlC1q4rDYk2iQNSBMh/wAIqidLW9R1nVXOCuc4bwXNLfYPnTmIwdy5lzG1oc3qFtRylhBG81L+Fulcp6q6OIdSvPlI5cOdB8p/qB0GcdgryDtRbJUdUyHrEkyGbThEacZIrzv0P9EMRhVti9dFrtmFu27jKM6qwdVD2z1gcNbIOb1wYgyfTcb6XJgcTZwuKyW0xObq3V8wVhHZbMBCkmAeBgba19Ff6UsooJdYjMAGklQJLQNSKDzL0T9D72Hxl27efry9xryhhJd0lQbjqpyqCVYBVIMKTBXKPRl6TPF1ULoxa1cSDEgAsYJ1G/MeFTEekGGCG4t208dkZbgbtHgYJjmeQBPCh4K07qzPbV1uMSqs0DIQApKZSDMT2tddhtQEXEW2aAXvMpnLIMHvGiqR36iji7cucUtDxDPHwU/eoTdGAgDqLECNBpGsmP0fjyph1CjSyPwgcv8AmlAVLaWgZyrxJJ37yTqfE1w45DpmExttvWZj+hmvKoQWrLB0bOkFhlYMQGKaTBEwd9jXP+25bM9xmEarz4+toRw2gabCg1fVKnYEBSPH1T7dPtUxQurDJHAir23kA0CvRpnrG+ldb8H6L+yiN+tH1G+K1Xo1IQ/xLh9rsf610/rh/DPxFAzUqVKCVw12q3GgUGfj7Vtnt9YqtqUGZQR29Y1HEqvupy3hVXRQFEzCgDbwrI6QxY6yypUkPcEwM2ULLgkLMCQNe/urTvkjLlBM3BMawOe400799qAHSWFQI5CKGudksFAJzkKTIEnTXyp2wsKB3Uj0moHV6kE3geOpysp1OwjX7Mca0LY0oLVKlSglcfY+Fdqtw6HwoJb2HgKDhR645OfxQ/8AdRbJ7K+AoREFo4mfcB/Sgp0aeyw5XbnvdmHuIrv+/wD+r4mqYZovXU55Lg8GHVke1J+1RF/XH+GPiaBmpUqUErhFdpXHXiqyBrwHM7AeZgedAtZg4g6aKhAYxqxIkDjoMuv70cDDNzHopyyJEaSJE7EidB41W1Yysg3AttqeJlST4k6+dI9JYVrpVkC65lWWK6MrAtopmf7QeNAXpDErctK6doFsykDfIGcRznL5zWlbOlLi4GW2wG5BGkRIjbgQDt413BrlJTgsZRyQ7DyII8FFA1UqVKCVW5sfA1aqvsfCgrY9Vfqj4VREUluPa18YFEteqPAVyyoA04kn260CfSZyPau8FbI/1LsLPlcCGeAzUdP1zfw0+L0a/ZDqysJVgQQeIOhHsrO6KZg7W3OZ7dtAWPzlm5lueLAa/vBqDUqVKlBKz7t7PdVF1yMGc8hBhfGYPcB4STGYyCESC7yACdgN2I4gSPaBxoD4bIwS2YZgWZiNYESdNMxMCNoXaFiglxs+ICzKBGnkXlCFjjAk+Yq17Ff+SizCi2x8WJ017lVvvVU4UI1sLIClm8spXLz1LT5VW72r8rqVUr3SozcOHbigPfcI6Dg7k+DQT7CY8276I5i6veje4rA5cSfbQLydY7LMfoljmpYsZnn2V+7VWZzbVlGzAld4ymHVdNdAwHiPCg06lUs3g6hlMhgCCOIOoNXoJVX2PhVqq+x8KAF7W2F17YC+RGpkbdmfOKYAilMCuaHmRkAXw3Leenko505QSkLmHm8zr6y20A7xLyp7j7iAe6n6Ag/St9RPi9BexfDiR4EcQRuD30PFXso1IFdfDw2ddGO44Nynv76y+l+lkWEaczkgJGpMbCBrpyNBOjHBe7fbZBkBPIdtjHAer901oYNS03GHrxCndVA0B79ST4xwrNwNqBbs7HtXnXlmaUU68yfE2jW5FAjAuXWB2S2BAJHrkz7kHtNCwOHGdl17IbiSZuOx332UVe2ct/X/AHFjzTUeMhm+7VLN4re1HrswPdk7Sn2HX/5QHwNkKbkanPB1nYAAa90HzqYdsjsraB2zJPHQZl8ZE9+buNXwvrXNoz+/KoNFxFnMORBBB5EajyoAYfsXGTZSM68NycwHnr9unKzr1/QOeybZOcHWEO57xs08QvA6UyvSFsx+kTtbdoanu11oGKUxYL9lfV+eeY+gO88TwE8TIubhfRNF4vz7l5+O3KaJkAWBoAKDmFHYT6o+FFoeH9Rfqj4USglBT9Y31V+LUagPhJYtmcEgDQ6aTw86A9L43AJdEOJjY8QeYPCufJD+0ufh/wAa78mP7R/wf40CeC6Pey7EsbisBqT2hEmDO4kk6REwFFaK3QeOvLY+w60P5Of2j/h/xqPhZ3dvYp+K0Gf02MiG6PWtgsunED1ftAlfOuX8QEugnQF1cTpOaLDDXlKt50TGdALcDDrbyhhBAeRtGisCFPeAKTT0UVWU9fiGKsGXMymCJO2SOHvNA7ZxAtvczaK7hlYjQ6BSJ4GQd9wRFaOcRM0m3RhP+7cj6MWyI5QUrljodUMqSNIgKgHOYCaHwoBXbTdZnQZwVyxIAkEMhJjYGdgT2qJZ6NYtnvMrGB2VXKoO86klj4mO6ab6k/Tb2L/jVltkfOJ8Y/oKC9VubHwNcKnmfd+VBxJMGGI0PL+ooC4b1F+qPhRKHYEKo/dHwo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66" name="AutoShape 10" descr="data:image/jpg;base64,/9j/4AAQSkZJRgABAQAAAQABAAD/2wCEAAkGBhQRERQUExQUFRUUExoXFxUWFhwVIBgVFx8eFBkVHhYaHCYhGBojGh0cITkgJCgqLCwtFR4xNTAqOSYsLDUBCQoKBQUFDQUFDSkYEhgpKSkpKSkpKSkpKSkpKSkpKSkpKSkpKSkpKSkpKSkpKSkpKSkpKSkpKSkpKSkpKSkpKf/AABEIAHwAfAMBIgACEQEDEQH/xAAbAAACAwEBAQAAAAAAAAAAAAADBAACBQEHBv/EAEIQAAIBAgQCBgUICQMFAAAAAAECEQADBBIhMUFRBRMiYXGBBjKRobEUQlJygpKi0SMzU2Jzk8HC0gdD8BUWJIPh/8QAFAEBAAAAAAAAAAAAAAAAAAAAAP/EABQRAQAAAAAAAAAAAAAAAAAAAAD/2gAMAwEAAhEDEQA/APcalSpQSpVLt0KCWMAcaXUPc1MonBdmbvJ+YO4a7SRqKAl3GKpyiWb6KiT58F8SRVJut9FB3y59ggD2mmLdoKIAAHdVqBR8CW3u3PIhfeqg++oOjV53P51z/Om6lAn/ANMA9V7oPPrXb3OWHuqy2Li7XM311HxTLHsNNVKBUYtl/WIR3r2x8AR5iO+mEuBhIIIPEGffVqA+FE5l7LcxsfFdj8e+gPUpW1jO31bjK0SD81+eU8x9E6+I1pqglSpUoJS2KxwtkSGMgnQTosD2ksIA1NM1mBusxCn5iLcC97goC3kZA7wx5Ggy8L6X4e5eVXzrdM9XadQscM28FjtM6SFGpM7/AMs/cufd/KvjcX6DtZxfX2ALtm6ct+zcMwkesk7EQoyqV0AEHcfRdH4l9QtxbgTRludl05TC6gwdSoPjrQP/AC4fRufy2/KrjFDk33G/KqDGgGHGSSACdQSdgG2nuMHuo+cRQcFwd/sI/pSydL2iSA05WyEhWID6dmQInUacK+X/ANSenbmFwjulxVJOVTsQTtBnf2b18N6B+lZ6gMbeHdWzC2rYoKbb2VYrZIKaM5TNnJ1zqeBoPZreNRpgyQYIg6HvEaUTrh3+w/lXnnRnpM5xRTL1RsuodLR64FLircKyFkxcLDsx6nIzXoqmgH8oXv8AYfyqfKV5+41d3ABJIAG5OlA+Wz6qsw4EQAfAsRPiNKDtx0cQT8RB3BB4HvoGH6Wtlshu22aJBDL2gN9AdCOP/AEel7lwlVIENIyKzdkQf0jRrdAIAyAAdvjU6J6MdSz3NNCFEAEDfMYMKf3QY1O2tBuKwIkag7Gu0t0fcm2oIgqMpHeOO50I1HcRTNAr0jeIWFMO5yKeROpb7Kgt9ms/pXpG3hOrJ0C2nCrMSAbemY6CBz5U8O1fPK2g+8+/mFUfzKB0v0TaxJFu6uZTbaRMHUrIkawRoeYMGgX6I9LbOIUsp0UgMystwKx2VijHKfED3im71+1c1DGRoHQEleYkA6dx07qzcH6CYawGGHU2A0T1WVJgyJOXXXntwitTD4K5bUKtzOB+0Enn6y5fhQKX8YGlC1q4rDYk2iQNSBMh/wAIqidLW9R1nVXOCuc4bwXNLfYPnTmIwdy5lzG1oc3qFtRylhBG81L+Fulcp6q6OIdSvPlI5cOdB8p/qB0GcdgryDtRbJUdUyHrEkyGbThEacZIrzv0P9EMRhVti9dFrtmFu27jKM6qwdVD2z1gcNbIOb1wYgyfTcb6XJgcTZwuKyW0xObq3V8wVhHZbMBCkmAeBgba19Ff6UsooJdYjMAGklQJLQNSKDzL0T9D72Hxl27efry9xryhhJd0lQbjqpyqCVYBVIMKTBXKPRl6TPF1ULoxa1cSDEgAsYJ1G/MeFTEekGGCG4t208dkZbgbtHgYJjmeQBPCh4K07qzPbV1uMSqs0DIQApKZSDMT2tddhtQEXEW2aAXvMpnLIMHvGiqR36iji7cucUtDxDPHwU/eoTdGAgDqLECNBpGsmP0fjyph1CjSyPwgcv8AmlAVLaWgZyrxJJ37yTqfE1w45DpmExttvWZj+hmvKoQWrLB0bOkFhlYMQGKaTBEwd9jXP+25bM9xmEarz4+toRw2gabCg1fVKnYEBSPH1T7dPtUxQurDJHAir23kA0CvRpnrG+ldb8H6L+yiN+tH1G+K1Xo1IQ/xLh9rsf610/rh/DPxFAzUqVKCVw12q3GgUGfj7Vtnt9YqtqUGZQR29Y1HEqvupy3hVXRQFEzCgDbwrI6QxY6yypUkPcEwM2ULLgkLMCQNe/urTvkjLlBM3BMawOe400799qAHSWFQI5CKGudksFAJzkKTIEnTXyp2wsKB3Uj0moHV6kE3geOpysp1OwjX7Mca0LY0oLVKlSglcfY+Fdqtw6HwoJb2HgKDhR645OfxQ/8AdRbJ7K+AoREFo4mfcB/Sgp0aeyw5XbnvdmHuIrv+/wD+r4mqYZovXU55Lg8GHVke1J+1RF/XH+GPiaBmpUqUErhFdpXHXiqyBrwHM7AeZgedAtZg4g6aKhAYxqxIkDjoMuv70cDDNzHopyyJEaSJE7EidB41W1Yysg3AttqeJlST4k6+dI9JYVrpVkC65lWWK6MrAtopmf7QeNAXpDErctK6doFsykDfIGcRznL5zWlbOlLi4GW2wG5BGkRIjbgQDt413BrlJTgsZRyQ7DyII8FFA1UqVKCVW5sfA1aqvsfCgrY9Vfqj4VREUluPa18YFEteqPAVyyoA04kn260CfSZyPau8FbI/1LsLPlcCGeAzUdP1zfw0+L0a/ZDqysJVgQQeIOhHsrO6KZg7W3OZ7dtAWPzlm5lueLAa/vBqDUqVKlBKz7t7PdVF1yMGc8hBhfGYPcB4STGYyCESC7yACdgN2I4gSPaBxoD4bIwS2YZgWZiNYESdNMxMCNoXaFiglxs+ICzKBGnkXlCFjjAk+Yq17Ff+SizCi2x8WJ017lVvvVU4UI1sLIClm8spXLz1LT5VW72r8rqVUr3SozcOHbigPfcI6Dg7k+DQT7CY8276I5i6veje4rA5cSfbQLydY7LMfoljmpYsZnn2V+7VWZzbVlGzAld4ymHVdNdAwHiPCg06lUs3g6hlMhgCCOIOoNXoJVX2PhVqq+x8KAF7W2F17YC+RGpkbdmfOKYAilMCuaHmRkAXw3Leenko505QSkLmHm8zr6y20A7xLyp7j7iAe6n6Ag/St9RPi9BexfDiR4EcQRuD30PFXso1IFdfDw2ddGO44Nynv76y+l+lkWEaczkgJGpMbCBrpyNBOjHBe7fbZBkBPIdtjHAer901oYNS03GHrxCndVA0B79ST4xwrNwNqBbs7HtXnXlmaUU68yfE2jW5FAjAuXWB2S2BAJHrkz7kHtNCwOHGdl17IbiSZuOx332UVe2ct/X/AHFjzTUeMhm+7VLN4re1HrswPdk7Sn2HX/5QHwNkKbkanPB1nYAAa90HzqYdsjsraB2zJPHQZl8ZE9+buNXwvrXNoz+/KoNFxFnMORBBB5EajyoAYfsXGTZSM68NycwHnr9unKzr1/QOeybZOcHWEO57xs08QvA6UyvSFsx+kTtbdoanu11oGKUxYL9lfV+eeY+gO88TwE8TIubhfRNF4vz7l5+O3KaJkAWBoAKDmFHYT6o+FFoeH9Rfqj4USglBT9Y31V+LUagPhJYtmcEgDQ6aTw86A9L43AJdEOJjY8QeYPCufJD+0ufh/wAa78mP7R/wf40CeC6Pey7EsbisBqT2hEmDO4kk6REwFFaK3QeOvLY+w60P5Of2j/h/xqPhZ3dvYp+K0Gf02MiG6PWtgsunED1ftAlfOuX8QEugnQF1cTpOaLDDXlKt50TGdALcDDrbyhhBAeRtGisCFPeAKTT0UVWU9fiGKsGXMymCJO2SOHvNA7ZxAtvczaK7hlYjQ6BSJ4GQd9wRFaOcRM0m3RhP+7cj6MWyI5QUrljodUMqSNIgKgHOYCaHwoBXbTdZnQZwVyxIAkEMhJjYGdgT2qJZ6NYtnvMrGB2VXKoO86klj4mO6ab6k/Tb2L/jVltkfOJ8Y/oKC9VubHwNcKnmfd+VBxJMGGI0PL+ooC4b1F+qPhRKHYEKo/dHwo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Cube 34"/>
          <p:cNvSpPr/>
          <p:nvPr/>
        </p:nvSpPr>
        <p:spPr>
          <a:xfrm>
            <a:off x="4435607" y="1860204"/>
            <a:ext cx="685800" cy="44126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815227" y="1970072"/>
            <a:ext cx="684803" cy="369332"/>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SMS</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sp>
        <p:nvSpPr>
          <p:cNvPr id="61" name="Rectangle 60"/>
          <p:cNvSpPr/>
          <p:nvPr/>
        </p:nvSpPr>
        <p:spPr>
          <a:xfrm>
            <a:off x="6875360" y="6211669"/>
            <a:ext cx="1689373" cy="646331"/>
          </a:xfrm>
          <a:prstGeom prst="rect">
            <a:avLst/>
          </a:prstGeom>
          <a:noFill/>
        </p:spPr>
        <p:txBody>
          <a:bodyPr wrap="none" lIns="91440" tIns="45720" rIns="91440" bIns="45720">
            <a:spAutoFit/>
          </a:bodyPr>
          <a:lstStyle/>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FEFA PUBLIC</a:t>
            </a:r>
          </a:p>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WEBSITE</a:t>
            </a:r>
            <a:endParaRPr lang="en-US" b="1"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ndParaRPr>
          </a:p>
        </p:txBody>
      </p:sp>
      <p:cxnSp>
        <p:nvCxnSpPr>
          <p:cNvPr id="65" name="Elbow Connector 77"/>
          <p:cNvCxnSpPr>
            <a:stCxn id="16" idx="4"/>
            <a:endCxn id="10" idx="1"/>
          </p:cNvCxnSpPr>
          <p:nvPr/>
        </p:nvCxnSpPr>
        <p:spPr>
          <a:xfrm flipV="1">
            <a:off x="5093361" y="5463180"/>
            <a:ext cx="1566416" cy="2359"/>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121873" name="AutoShape 17" descr="data:image/jpg;base64,/9j/4AAQSkZJRgABAQAAAQABAAD/2wCEAAkGBhIPDhARBw4NDxEQERYOFRAYExoTERMWHxQhIBYSHhIjJzIfIyUkGRQeKzAqIzM1LC4sIR49RDw2NS0rLDUBCQoKBQUFDQUFDSkYEhgpKSkpKSkpKSkpKSkpKSkpKSkpKSkpKSkpKSkpKSkpKSkpKSkpKSkpKSkpKSkpKSkpKf/AABEIAG8AbwMBIgACEQEDEQH/xAAbAAEBAAMBAQEAAAAAAAAAAAAABwUGCAQDAf/EAD4QAAEDAgIECAwFBQEAAAAAAAEAAgMEEQUSBgcIIRMxNVFhdLPDFDQ2QUVxcnOBhLGyIjJ1obRCQ1JTkRX/xAAUAQEAAAAAAAAAAAAAAAAAAAAA/8QAFBEBAAAAAAAAAAAAAAAAAAAAAP/aAAwDAQACEQMRAD8AuKIiAiIgLzYniLKaCWerOWOGN0rzzNaLnd6gvSsDp5hL6vCq2CkuZJIHhg/ycBcN+JFvig5x0u1uYhXzOdFUzUsFzkgieYwG+bM8WLjz33cwCyGgGuWsoqiNmMzy1VI5wa8SEvkjB/uNefxbuY7iOY71OnsIJDwQQbEHcQeay+1BQyVE0cNGwvkleI2NHGXE2AQdtNcCAWkEEXB8x6V+rzYbS8DBDETmMcbI83PlaBf9l6UBERAREQEREBERB8aysjhjfLWSMijYMznuIa1o5ySpxiO0HhcTy2BtZUAbs7I2hh9WdwP7LS9ofSyR9XHh8Di2GFjZpGg/nkdvaD0NbYjpcehR1BVdKtLdHcSldNU0OLQTPN3yQ8CwvPOWlxbfptcr1aIafaP4U7hMNoMUfNYt4eQRPkAPGB+MNHwF1IEQdPYLr4wupkEcr56QuNg6ZgbHfpe0kD1usFRGuBALCCCLgjeCOe64dXQezzpa+ennoaxxd4LlkiJNyI3Egx+prgLe1biAQWBERAREQEREBERByzry5fqvYg7BqweMaPRwYXhtXE6QyVrqoPabZG8FI1rcu6+8O33JWc15cv1XsQdg1efSjyfwH28Q7diDSkREGwHR6P8A8UV+aThTiBocm7g8ng4fmta97nntZb7s3co1fVO9atWPkoP1t38ILadm7lGr6p3rUHQyIiAiIgIiICIiDlnXly/VexB2DV59KPJ/AfbxDt2L36+KJ7McmfKwhk0UT2O8zgIw02PQ5pXm0xpHxYBgDaljmF3hsgBFjldMwtdbpaQfUQg0RERBuh8lB+tu/hBbTs3co1fVO9atbipHv0Sc6FjnNixkveQL5Wmka0OPRmcB8Qtq2baN5rKyUMPBiBsRf5sxkBDb89mlB0AiIgIiICIiAiIg+NTRRy28KjjkynMMzQ6x5xdRPaZ9GfM90rkodtM+jPme6QTPVo0HGsODgCDUsFjvHGsHivjE1v8Aa/7is7qy5bw7rTPqsFivjE/vX/cUHQOzowOwepEgBBrXggi4I4CK4sqnTUrIm5aWNkbR/S1oa3/g3KXbOPJNR15/YRKrICIiAiIgIiICIiAodtM+jPme6VxUO2mfRnzPdIJpqy5bw7rTPqsFivjE/vX/AHFZ3Vly3h3WmfVYLFfGJ/ev+4oOg9nHkmo68/sIlVlKdnHkmo68/sIlVkBERAREQEREBERAUO2mfRnzPdK4qe64tXsuL00Jwst8IpnPLWOOVsjXAZm5uIG7G2vu40EF1Zct4d1pn1WCxXxif3r/ALirDqu1M1sGIRVekDGQR0zuEbHnbI+R9vw/lJAAO83N9wFt9xitL9RWICtldgccdRTyyOkY7hWMcwON8jg4jivxi9/2Qbvs48k1HXn9hEqstR1X6FuwjDhT1L2vlfI6olLd7A4gDKD0NYPjdbc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75" name="AutoShape 19" descr="data:image/jpg;base64,/9j/4AAQSkZJRgABAQAAAQABAAD/2wCEAAkGBhIPDhARBw4NDxEQERYOFRAYExoTERMWHxQhIBYSHhIjJzIfIyUkGRQeKzAqIzM1LC4sIR49RDw2NS0rLDUBCQoKBQUFDQUFDSkYEhgpKSkpKSkpKSkpKSkpKSkpKSkpKSkpKSkpKSkpKSkpKSkpKSkpKSkpKSkpKSkpKSkpKf/AABEIAG8AbwMBIgACEQEDEQH/xAAbAAEBAAMBAQEAAAAAAAAAAAAABwUGCAQDAf/EAD4QAAEDAgIECAwFBQEAAAAAAAEAAgMEEQUSBgcIIRMxNVFhdLPDFDQ2QUVxcnOBhLGyIjJ1obRCQ1JTkRX/xAAUAQEAAAAAAAAAAAAAAAAAAAAA/8QAFBEBAAAAAAAAAAAAAAAAAAAAAP/aAAwDAQACEQMRAD8AuKIiAiIgLzYniLKaCWerOWOGN0rzzNaLnd6gvSsDp5hL6vCq2CkuZJIHhg/ycBcN+JFvig5x0u1uYhXzOdFUzUsFzkgieYwG+bM8WLjz33cwCyGgGuWsoqiNmMzy1VI5wa8SEvkjB/uNefxbuY7iOY71OnsIJDwQQbEHcQeay+1BQyVE0cNGwvkleI2NHGXE2AQdtNcCAWkEEXB8x6V+rzYbS8DBDETmMcbI83PlaBf9l6UBERAREQEREBERB8aysjhjfLWSMijYMznuIa1o5ySpxiO0HhcTy2BtZUAbs7I2hh9WdwP7LS9ofSyR9XHh8Di2GFjZpGg/nkdvaD0NbYjpcehR1BVdKtLdHcSldNU0OLQTPN3yQ8CwvPOWlxbfptcr1aIafaP4U7hMNoMUfNYt4eQRPkAPGB+MNHwF1IEQdPYLr4wupkEcr56QuNg6ZgbHfpe0kD1usFRGuBALCCCLgjeCOe64dXQezzpa+ennoaxxd4LlkiJNyI3Egx+prgLe1biAQWBERAREQEREBERByzry5fqvYg7BqweMaPRwYXhtXE6QyVrqoPabZG8FI1rcu6+8O33JWc15cv1XsQdg1efSjyfwH28Q7diDSkREGwHR6P8A8UV+aThTiBocm7g8ng4fmta97nntZb7s3co1fVO9atWPkoP1t38ILadm7lGr6p3rUHQyIiAiIgIiICIiDlnXly/VexB2DV59KPJ/AfbxDt2L36+KJ7McmfKwhk0UT2O8zgIw02PQ5pXm0xpHxYBgDaljmF3hsgBFjldMwtdbpaQfUQg0RERBuh8lB+tu/hBbTs3co1fVO9atbipHv0Sc6FjnNixkveQL5Wmka0OPRmcB8Qtq2baN5rKyUMPBiBsRf5sxkBDb89mlB0AiIgIiICIiAiIg+NTRRy28KjjkynMMzQ6x5xdRPaZ9GfM90rkodtM+jPme6QTPVo0HGsODgCDUsFjvHGsHivjE1v8Aa/7is7qy5bw7rTPqsFivjE/vX/cUHQOzowOwepEgBBrXggi4I4CK4sqnTUrIm5aWNkbR/S1oa3/g3KXbOPJNR15/YRKrICIiAiIgIiICIiAodtM+jPme6VxUO2mfRnzPdIJpqy5bw7rTPqsFivjE/vX/AHFZ3Vly3h3WmfVYLFfGJ/ev+4oOg9nHkmo68/sIlVlKdnHkmo68/sIlVkBERAREQEREBERAUO2mfRnzPdK4qe64tXsuL00Jwst8IpnPLWOOVsjXAZm5uIG7G2vu40EF1Zct4d1pn1WCxXxif3r/ALirDqu1M1sGIRVekDGQR0zuEbHnbI+R9vw/lJAAO83N9wFt9xitL9RWICtldgccdRTyyOkY7hWMcwON8jg4jivxi9/2Qbvs48k1HXn9hEqstR1X6FuwjDhT1L2vlfI6olLd7A4gDKD0NYPjdbc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 name="Can 53"/>
          <p:cNvSpPr/>
          <p:nvPr/>
        </p:nvSpPr>
        <p:spPr>
          <a:xfrm>
            <a:off x="5249239" y="3582705"/>
            <a:ext cx="665018"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5238763" y="4710184"/>
            <a:ext cx="877163"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rgbClr val="0C3B5D"/>
                </a:solidFill>
                <a:effectLst/>
              </a:rPr>
              <a:t>MORE</a:t>
            </a: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
            </a:r>
            <a:b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br>
            <a:r>
              <a:rPr lang="en-US" b="1" cap="none" spc="0" baseline="0" dirty="0" smtClean="0">
                <a:ln w="10541" cmpd="sng">
                  <a:solidFill>
                    <a:schemeClr val="accent1">
                      <a:shade val="88000"/>
                      <a:satMod val="110000"/>
                    </a:schemeClr>
                  </a:solidFill>
                  <a:prstDash val="solid"/>
                </a:ln>
                <a:solidFill>
                  <a:srgbClr val="0C3B5D"/>
                </a:solidFill>
                <a:effectLst/>
              </a:rPr>
              <a:t>EYES</a:t>
            </a:r>
            <a:endParaRPr lang="en-US" b="1" cap="none" spc="0" baseline="0" dirty="0">
              <a:ln w="10541" cmpd="sng">
                <a:solidFill>
                  <a:schemeClr val="accent1">
                    <a:shade val="88000"/>
                    <a:satMod val="110000"/>
                  </a:schemeClr>
                </a:solidFill>
                <a:prstDash val="solid"/>
              </a:ln>
              <a:solidFill>
                <a:srgbClr val="0C3B5D"/>
              </a:solidFill>
              <a:effectLst/>
            </a:endParaRPr>
          </a:p>
        </p:txBody>
      </p:sp>
      <p:cxnSp>
        <p:nvCxnSpPr>
          <p:cNvPr id="138" name="Curved Connector 137"/>
          <p:cNvCxnSpPr>
            <a:stCxn id="2052" idx="3"/>
            <a:endCxn id="48130" idx="1"/>
          </p:cNvCxnSpPr>
          <p:nvPr/>
        </p:nvCxnSpPr>
        <p:spPr>
          <a:xfrm flipV="1">
            <a:off x="2781236" y="1621756"/>
            <a:ext cx="1649480" cy="75726"/>
          </a:xfrm>
          <a:prstGeom prst="curvedConnector3">
            <a:avLst>
              <a:gd name="adj1" fmla="val 50000"/>
            </a:avLst>
          </a:prstGeom>
          <a:ln w="76200">
            <a:prstDash val="sysDot"/>
            <a:tailEnd type="triangle"/>
          </a:ln>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830440" y="2497600"/>
            <a:ext cx="1804789" cy="369332"/>
          </a:xfrm>
          <a:prstGeom prst="rect">
            <a:avLst/>
          </a:prstGeom>
          <a:solidFill>
            <a:schemeClr val="tx1"/>
          </a:solid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FEFA Monitors</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148" name="Content Placeholder 1"/>
          <p:cNvSpPr>
            <a:spLocks noGrp="1"/>
          </p:cNvSpPr>
          <p:nvPr>
            <p:ph idx="1"/>
          </p:nvPr>
        </p:nvSpPr>
        <p:spPr>
          <a:xfrm>
            <a:off x="6240213" y="1276456"/>
            <a:ext cx="2690037" cy="2084258"/>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smtClean="0"/>
              <a:t>Help Afghan population track how FEFA Parliament votes in their elections</a:t>
            </a:r>
          </a:p>
          <a:p>
            <a:r>
              <a:rPr lang="en-US" dirty="0" smtClean="0"/>
              <a:t>Parliamentary operations can be used for stability operations</a:t>
            </a:r>
          </a:p>
        </p:txBody>
      </p:sp>
      <p:pic>
        <p:nvPicPr>
          <p:cNvPr id="2050" name="Picture 2" descr="http://upload.wikimedia.org/wikipedia/commons/thumb/d/d9/Afghan_parliament_in_2006.jpg/800px-Afghan_parliament_in_2006.jpg"/>
          <p:cNvPicPr>
            <a:picLocks noChangeAspect="1" noChangeArrowheads="1"/>
          </p:cNvPicPr>
          <p:nvPr/>
        </p:nvPicPr>
        <p:blipFill>
          <a:blip r:embed="rId5" cstate="print"/>
          <a:srcRect/>
          <a:stretch>
            <a:fillRect/>
          </a:stretch>
        </p:blipFill>
        <p:spPr bwMode="auto">
          <a:xfrm>
            <a:off x="273133" y="3171997"/>
            <a:ext cx="3119596" cy="2078302"/>
          </a:xfrm>
          <a:prstGeom prst="rect">
            <a:avLst/>
          </a:prstGeom>
          <a:noFill/>
        </p:spPr>
      </p:pic>
      <p:pic>
        <p:nvPicPr>
          <p:cNvPr id="2051" name="Picture 3" descr="C:\Documents and Settings\cahadi\Local Settings\Temporary Internet Files\Content.IE5\C574GEH7\MP900305745[1].jpg"/>
          <p:cNvPicPr>
            <a:picLocks noChangeAspect="1" noChangeArrowheads="1"/>
          </p:cNvPicPr>
          <p:nvPr/>
        </p:nvPicPr>
        <p:blipFill>
          <a:blip r:embed="rId6" cstate="print"/>
          <a:srcRect/>
          <a:stretch>
            <a:fillRect/>
          </a:stretch>
        </p:blipFill>
        <p:spPr bwMode="auto">
          <a:xfrm>
            <a:off x="824584" y="1123322"/>
            <a:ext cx="951189" cy="1148317"/>
          </a:xfrm>
          <a:prstGeom prst="rect">
            <a:avLst/>
          </a:prstGeom>
          <a:noFill/>
        </p:spPr>
      </p:pic>
      <p:pic>
        <p:nvPicPr>
          <p:cNvPr id="2052" name="Picture 4" descr="C:\Documents and Settings\cahadi\Local Settings\Temporary Internet Files\Content.IE5\C574GEH7\MP900305745[1].jpg"/>
          <p:cNvPicPr>
            <a:picLocks noChangeAspect="1" noChangeArrowheads="1"/>
          </p:cNvPicPr>
          <p:nvPr/>
        </p:nvPicPr>
        <p:blipFill>
          <a:blip r:embed="rId6" cstate="print"/>
          <a:srcRect/>
          <a:stretch>
            <a:fillRect/>
          </a:stretch>
        </p:blipFill>
        <p:spPr bwMode="auto">
          <a:xfrm>
            <a:off x="1830046" y="1123323"/>
            <a:ext cx="951190" cy="1148317"/>
          </a:xfrm>
          <a:prstGeom prst="rect">
            <a:avLst/>
          </a:prstGeom>
          <a:noFill/>
        </p:spPr>
      </p:pic>
      <p:sp>
        <p:nvSpPr>
          <p:cNvPr id="52" name="TextBox 51"/>
          <p:cNvSpPr txBox="1"/>
          <p:nvPr/>
        </p:nvSpPr>
        <p:spPr>
          <a:xfrm>
            <a:off x="1021278" y="5284520"/>
            <a:ext cx="1657826" cy="461665"/>
          </a:xfrm>
          <a:prstGeom prst="rect">
            <a:avLst/>
          </a:prstGeom>
          <a:noFill/>
        </p:spPr>
        <p:txBody>
          <a:bodyPr wrap="none" rtlCol="0">
            <a:spAutoFit/>
          </a:bodyPr>
          <a:lstStyle/>
          <a:p>
            <a:r>
              <a:rPr lang="en-US" sz="2400" baseline="0" dirty="0" smtClean="0">
                <a:solidFill>
                  <a:schemeClr val="tx2">
                    <a:lumMod val="50000"/>
                  </a:schemeClr>
                </a:solidFill>
              </a:rPr>
              <a:t>Parliament</a:t>
            </a:r>
            <a:endParaRPr lang="en-US" sz="2400" baseline="0" dirty="0">
              <a:solidFill>
                <a:schemeClr val="tx2">
                  <a:lumMod val="50000"/>
                </a:schemeClr>
              </a:solidFill>
            </a:endParaRPr>
          </a:p>
        </p:txBody>
      </p:sp>
      <p:cxnSp>
        <p:nvCxnSpPr>
          <p:cNvPr id="56" name="Elbow Connector 77"/>
          <p:cNvCxnSpPr>
            <a:stCxn id="146" idx="3"/>
            <a:endCxn id="54" idx="1"/>
          </p:cNvCxnSpPr>
          <p:nvPr/>
        </p:nvCxnSpPr>
        <p:spPr>
          <a:xfrm rot="16200000" flipH="1">
            <a:off x="4882305" y="2883262"/>
            <a:ext cx="540486" cy="858399"/>
          </a:xfrm>
          <a:prstGeom prst="bentConnector3">
            <a:avLst>
              <a:gd name="adj1" fmla="val 28028"/>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840187" y="3550723"/>
            <a:ext cx="1864426" cy="9856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solidFill>
                  <a:schemeClr val="tx2">
                    <a:lumMod val="50000"/>
                  </a:schemeClr>
                </a:solidFill>
              </a:rPr>
              <a:t>Visualization for Stability Planning</a:t>
            </a:r>
          </a:p>
        </p:txBody>
      </p:sp>
      <p:cxnSp>
        <p:nvCxnSpPr>
          <p:cNvPr id="63" name="Elbow Connector 77"/>
          <p:cNvCxnSpPr>
            <a:stCxn id="54" idx="4"/>
            <a:endCxn id="62" idx="1"/>
          </p:cNvCxnSpPr>
          <p:nvPr/>
        </p:nvCxnSpPr>
        <p:spPr>
          <a:xfrm>
            <a:off x="5914257" y="4039905"/>
            <a:ext cx="925930" cy="3644"/>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67" name="Elbow Connector 77"/>
          <p:cNvCxnSpPr>
            <a:stCxn id="146" idx="3"/>
            <a:endCxn id="16" idx="1"/>
          </p:cNvCxnSpPr>
          <p:nvPr/>
        </p:nvCxnSpPr>
        <p:spPr>
          <a:xfrm rot="5400000">
            <a:off x="3766185" y="3998787"/>
            <a:ext cx="1913732" cy="597"/>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48130" name="Picture 2" descr="http://t1.gstatic.com/images?q=tbn:ajFRpreQtjk7PM:http://www.techpin.com/wp-content/uploads/2009/02/samsung-blue-earth-a-solar-powered-cell-phone-01.jpg">
            <a:hlinkClick r:id="rId7"/>
          </p:cNvPr>
          <p:cNvPicPr>
            <a:picLocks noChangeAspect="1" noChangeArrowheads="1"/>
          </p:cNvPicPr>
          <p:nvPr/>
        </p:nvPicPr>
        <p:blipFill>
          <a:blip r:embed="rId8" cstate="print"/>
          <a:srcRect/>
          <a:stretch>
            <a:fillRect/>
          </a:stretch>
        </p:blipFill>
        <p:spPr bwMode="auto">
          <a:xfrm>
            <a:off x="4430716" y="1270660"/>
            <a:ext cx="778261" cy="702191"/>
          </a:xfrm>
          <a:prstGeom prst="rect">
            <a:avLst/>
          </a:prstGeom>
          <a:noFill/>
        </p:spPr>
      </p:pic>
      <p:sp>
        <p:nvSpPr>
          <p:cNvPr id="40" name="Rectangle 39"/>
          <p:cNvSpPr/>
          <p:nvPr/>
        </p:nvSpPr>
        <p:spPr>
          <a:xfrm>
            <a:off x="5105400" y="38100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FEFA Pilot Overview</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19</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a:bodyPr>
          <a:lstStyle/>
          <a:p>
            <a:r>
              <a:rPr lang="en-US" dirty="0" smtClean="0"/>
              <a:t>DARPA Objective:  Create a mechanism for recording Afghan Parliament  proceedings in more detail.  Make this information available for public access via a web interface and to stability planners through MORE EYES repository</a:t>
            </a:r>
          </a:p>
          <a:p>
            <a:r>
              <a:rPr lang="en-US" dirty="0" smtClean="0"/>
              <a:t>Description of current process: </a:t>
            </a:r>
          </a:p>
          <a:p>
            <a:pPr lvl="1"/>
            <a:r>
              <a:rPr lang="en-US" dirty="0" smtClean="0"/>
              <a:t>Currently, records of Parliamentary proceedings only include vote counts, but very little else</a:t>
            </a:r>
          </a:p>
          <a:p>
            <a:r>
              <a:rPr lang="en-US" dirty="0" smtClean="0"/>
              <a:t>Scale and Schedule: </a:t>
            </a:r>
          </a:p>
          <a:p>
            <a:pPr lvl="1"/>
            <a:r>
              <a:rPr lang="en-US" dirty="0" smtClean="0"/>
              <a:t>Provide Parliament monitors with 20+ smart phones loaded with appropriate apps by January 2011</a:t>
            </a:r>
          </a:p>
          <a:p>
            <a:pPr lvl="1"/>
            <a:r>
              <a:rPr lang="en-US" dirty="0" smtClean="0"/>
              <a:t>Commence posting information in near real time on parliamentary debates and voting records by January 2011</a:t>
            </a:r>
          </a:p>
          <a:p>
            <a:pPr lvl="1"/>
            <a:r>
              <a:rPr lang="en-US" dirty="0" smtClean="0"/>
              <a:t>Display expanded parliamentary data on FEFA web interface</a:t>
            </a:r>
          </a:p>
          <a:p>
            <a:pPr>
              <a:spcBef>
                <a:spcPts val="0"/>
              </a:spcBef>
            </a:pPr>
            <a:r>
              <a:rPr lang="en-US" dirty="0" smtClean="0"/>
              <a:t>Issues:</a:t>
            </a:r>
          </a:p>
          <a:p>
            <a:pPr lvl="1">
              <a:spcBef>
                <a:spcPts val="0"/>
              </a:spcBef>
            </a:pPr>
            <a:r>
              <a:rPr lang="en-US" dirty="0" smtClean="0"/>
              <a:t>Potential consequences of increased transparency</a:t>
            </a:r>
          </a:p>
          <a:p>
            <a:pPr lvl="1">
              <a:spcBef>
                <a:spcPts val="0"/>
              </a:spcBef>
            </a:pPr>
            <a:endParaRPr lang="en-US" dirty="0" smtClean="0"/>
          </a:p>
          <a:p>
            <a:pPr lvl="1">
              <a:spcBef>
                <a:spcPts val="0"/>
              </a:spcBef>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219200"/>
            <a:ext cx="8305800" cy="5029200"/>
          </a:xfrm>
        </p:spPr>
        <p:txBody>
          <a:bodyPr>
            <a:normAutofit/>
          </a:bodyPr>
          <a:lstStyle/>
          <a:p>
            <a:r>
              <a:rPr lang="en-US" dirty="0" smtClean="0"/>
              <a:t>Background</a:t>
            </a:r>
          </a:p>
          <a:p>
            <a:r>
              <a:rPr lang="en-US" dirty="0" smtClean="0"/>
              <a:t>Vision and Objectives</a:t>
            </a:r>
          </a:p>
          <a:p>
            <a:r>
              <a:rPr lang="en-US" dirty="0" smtClean="0"/>
              <a:t>Enterprise Architecture</a:t>
            </a:r>
          </a:p>
          <a:p>
            <a:r>
              <a:rPr lang="en-US" dirty="0" smtClean="0"/>
              <a:t>Data Capture</a:t>
            </a:r>
          </a:p>
          <a:p>
            <a:r>
              <a:rPr lang="en-US" dirty="0" smtClean="0"/>
              <a:t>Data Integration/Analysis</a:t>
            </a:r>
          </a:p>
          <a:p>
            <a:r>
              <a:rPr lang="en-US" dirty="0" smtClean="0"/>
              <a:t>Data Visualization/Presentation</a:t>
            </a:r>
          </a:p>
          <a:p>
            <a:r>
              <a:rPr lang="en-US" dirty="0" smtClean="0"/>
              <a:t>Schedule</a:t>
            </a:r>
          </a:p>
          <a:p>
            <a:endParaRPr lang="en-US" dirty="0" smtClean="0"/>
          </a:p>
          <a:p>
            <a:endParaRPr lang="en-US" dirty="0"/>
          </a:p>
        </p:txBody>
      </p:sp>
      <p:sp>
        <p:nvSpPr>
          <p:cNvPr id="5" name="Title 4"/>
          <p:cNvSpPr>
            <a:spLocks noGrp="1"/>
          </p:cNvSpPr>
          <p:nvPr>
            <p:ph type="title"/>
          </p:nvPr>
        </p:nvSpPr>
        <p:spPr/>
        <p:txBody>
          <a:bodyPr/>
          <a:lstStyle/>
          <a:p>
            <a:r>
              <a:rPr lang="en-US" dirty="0" smtClean="0"/>
              <a:t>Contents</a:t>
            </a:r>
            <a:endParaRPr lang="en-US" dirty="0"/>
          </a:p>
        </p:txBody>
      </p:sp>
      <p:sp>
        <p:nvSpPr>
          <p:cNvPr id="6" name="Footer Placeholder 5"/>
          <p:cNvSpPr>
            <a:spLocks noGrp="1"/>
          </p:cNvSpPr>
          <p:nvPr>
            <p:ph type="ftr" sz="quarter" idx="15"/>
          </p:nvPr>
        </p:nvSpPr>
        <p:spPr/>
        <p:txBody>
          <a:bodyPr/>
          <a:lstStyle/>
          <a:p>
            <a:r>
              <a:rPr lang="en-US" smtClean="0"/>
              <a:t>Distribution Statement</a:t>
            </a:r>
            <a:endParaRPr lang="en-US"/>
          </a:p>
        </p:txBody>
      </p:sp>
      <p:sp>
        <p:nvSpPr>
          <p:cNvPr id="7" name="Slide Number Placeholder 6"/>
          <p:cNvSpPr>
            <a:spLocks noGrp="1"/>
          </p:cNvSpPr>
          <p:nvPr>
            <p:ph type="sldNum" sz="quarter" idx="16"/>
          </p:nvPr>
        </p:nvSpPr>
        <p:spPr/>
        <p:txBody>
          <a:bodyPr/>
          <a:lstStyle/>
          <a:p>
            <a:fld id="{4F6711A6-1DED-4F64-AE3C-CC7CDA3FAE00}" type="slidenum">
              <a:rPr lang="en-US" smtClean="0"/>
              <a:pPr/>
              <a:t>2</a:t>
            </a:fld>
            <a:endParaRPr lang="en-US"/>
          </a:p>
        </p:txBody>
      </p:sp>
      <p:sp>
        <p:nvSpPr>
          <p:cNvPr id="8" name="Date Placeholder 7"/>
          <p:cNvSpPr>
            <a:spLocks noGrp="1"/>
          </p:cNvSpPr>
          <p:nvPr>
            <p:ph type="dt" sz="half" idx="17"/>
          </p:nvPr>
        </p:nvSpPr>
        <p:spPr/>
        <p:txBody>
          <a:bodyPr/>
          <a:lstStyle/>
          <a:p>
            <a:fld id="{61E26581-2FA3-428A-A2B4-9E19CDCC6212}" type="datetime1">
              <a:rPr lang="en-US" smtClean="0"/>
              <a:pPr/>
              <a:t>9/5/16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p:cNvSpPr/>
          <p:nvPr/>
        </p:nvSpPr>
        <p:spPr>
          <a:xfrm>
            <a:off x="2081837" y="1214566"/>
            <a:ext cx="2035557"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USHAHIDI</a:t>
            </a:r>
          </a:p>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Smartphone App</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sp>
        <p:nvSpPr>
          <p:cNvPr id="3" name="Title 2"/>
          <p:cNvSpPr>
            <a:spLocks noGrp="1"/>
          </p:cNvSpPr>
          <p:nvPr>
            <p:ph type="title"/>
          </p:nvPr>
        </p:nvSpPr>
        <p:spPr/>
        <p:txBody>
          <a:bodyPr/>
          <a:lstStyle/>
          <a:p>
            <a:r>
              <a:rPr lang="en-US" dirty="0" err="1" smtClean="0"/>
              <a:t>Nangarhar</a:t>
            </a:r>
            <a:r>
              <a:rPr lang="en-US" dirty="0" smtClean="0"/>
              <a:t> University Agribusiness Pilot</a:t>
            </a:r>
            <a:endParaRPr lang="en-US" dirty="0"/>
          </a:p>
        </p:txBody>
      </p:sp>
      <p:sp>
        <p:nvSpPr>
          <p:cNvPr id="4" name="Footer Placeholder 3"/>
          <p:cNvSpPr>
            <a:spLocks noGrp="1"/>
          </p:cNvSpPr>
          <p:nvPr>
            <p:ph type="ftr" sz="quarter" idx="10"/>
          </p:nvPr>
        </p:nvSpPr>
        <p:spPr/>
        <p:txBody>
          <a:bodyPr/>
          <a:lstStyle/>
          <a:p>
            <a:r>
              <a:rPr lang="en-US" dirty="0" smtClean="0"/>
              <a:t>Distribution Statement</a:t>
            </a:r>
            <a:endParaRPr lang="en-US" dirty="0"/>
          </a:p>
        </p:txBody>
      </p:sp>
      <p:sp>
        <p:nvSpPr>
          <p:cNvPr id="5" name="Slide Number Placeholder 4"/>
          <p:cNvSpPr>
            <a:spLocks noGrp="1"/>
          </p:cNvSpPr>
          <p:nvPr>
            <p:ph type="sldNum" sz="quarter" idx="11"/>
          </p:nvPr>
        </p:nvSpPr>
        <p:spPr>
          <a:xfrm>
            <a:off x="8001000" y="6340475"/>
            <a:ext cx="762000" cy="365125"/>
          </a:xfrm>
        </p:spPr>
        <p:txBody>
          <a:bodyPr/>
          <a:lstStyle/>
          <a:p>
            <a:fld id="{6DE37DC7-8FE4-46AD-BBB4-7042E38F60A2}" type="slidenum">
              <a:rPr lang="en-US" smtClean="0"/>
              <a:pPr/>
              <a:t>20</a:t>
            </a:fld>
            <a:endParaRPr lang="en-US" dirty="0"/>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grpSp>
        <p:nvGrpSpPr>
          <p:cNvPr id="2" name="Group 88"/>
          <p:cNvGrpSpPr/>
          <p:nvPr/>
        </p:nvGrpSpPr>
        <p:grpSpPr>
          <a:xfrm>
            <a:off x="4340592" y="1138817"/>
            <a:ext cx="966931" cy="1594341"/>
            <a:chOff x="5266869" y="2538168"/>
            <a:chExt cx="966931" cy="1594341"/>
          </a:xfrm>
        </p:grpSpPr>
        <p:sp>
          <p:nvSpPr>
            <p:cNvPr id="16" name="Can 15"/>
            <p:cNvSpPr/>
            <p:nvPr/>
          </p:nvSpPr>
          <p:spPr>
            <a:xfrm>
              <a:off x="5373427" y="3113334"/>
              <a:ext cx="741218" cy="101917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266869" y="2538168"/>
              <a:ext cx="966931"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Web</a:t>
              </a:r>
            </a:p>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 Server</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grpSp>
      <p:pic>
        <p:nvPicPr>
          <p:cNvPr id="11" name="Picture 8" descr="C:\Documents and Settings\Loaner\Local Settings\Temporary Internet Files\Content.IE5\DSGHBCM8\MP900438763[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00" y="304800"/>
            <a:ext cx="897026" cy="685800"/>
          </a:xfrm>
          <a:prstGeom prst="rect">
            <a:avLst/>
          </a:prstGeom>
          <a:noFill/>
        </p:spPr>
      </p:pic>
      <p:sp>
        <p:nvSpPr>
          <p:cNvPr id="121864" name="AutoShape 8" descr="data:image/jpg;base64,/9j/4AAQSkZJRgABAQAAAQABAAD/2wCEAAkGBhQRERQUExQUFRUUExoXFxUWFhwVIBgVFx8eFBkVHhYaHCYhGBojGh0cITkgJCgqLCwtFR4xNTAqOSYsLDUBCQoKBQUFDQUFDSkYEhgpKSkpKSkpKSkpKSkpKSkpKSkpKSkpKSkpKSkpKSkpKSkpKSkpKSkpKSkpKSkpKSkpKf/AABEIAHwAfAMBIgACEQEDEQH/xAAbAAACAwEBAQAAAAAAAAAAAAADBAACBQEHBv/EAEIQAAIBAgQCBgUICQMFAAAAAAECEQADBBIhMUFRBRMiYXGBBjKRobEUQlJygpKi0SMzU2Jzk8HC0gdD8BUWJIPh/8QAFAEBAAAAAAAAAAAAAAAAAAAAAP/EABQRAQAAAAAAAAAAAAAAAAAAAAD/2gAMAwEAAhEDEQA/APcalSpQSpVLt0KCWMAcaXUPc1MonBdmbvJ+YO4a7SRqKAl3GKpyiWb6KiT58F8SRVJut9FB3y59ggD2mmLdoKIAAHdVqBR8CW3u3PIhfeqg++oOjV53P51z/Om6lAn/ANMA9V7oPPrXb3OWHuqy2Li7XM311HxTLHsNNVKBUYtl/WIR3r2x8AR5iO+mEuBhIIIPEGffVqA+FE5l7LcxsfFdj8e+gPUpW1jO31bjK0SD81+eU8x9E6+I1pqglSpUoJS2KxwtkSGMgnQTosD2ksIA1NM1mBusxCn5iLcC97goC3kZA7wx5Ggy8L6X4e5eVXzrdM9XadQscM28FjtM6SFGpM7/AMs/cufd/KvjcX6DtZxfX2ALtm6ct+zcMwkesk7EQoyqV0AEHcfRdH4l9QtxbgTRludl05TC6gwdSoPjrQP/AC4fRufy2/KrjFDk33G/KqDGgGHGSSACdQSdgG2nuMHuo+cRQcFwd/sI/pSydL2iSA05WyEhWID6dmQInUacK+X/ANSenbmFwjulxVJOVTsQTtBnf2b18N6B+lZ6gMbeHdWzC2rYoKbb2VYrZIKaM5TNnJ1zqeBoPZreNRpgyQYIg6HvEaUTrh3+w/lXnnRnpM5xRTL1RsuodLR64FLircKyFkxcLDsx6nIzXoqmgH8oXv8AYfyqfKV5+41d3ABJIAG5OlA+Wz6qsw4EQAfAsRPiNKDtx0cQT8RB3BB4HvoGH6Wtlshu22aJBDL2gN9AdCOP/AEel7lwlVIENIyKzdkQf0jRrdAIAyAAdvjU6J6MdSz3NNCFEAEDfMYMKf3QY1O2tBuKwIkag7Gu0t0fcm2oIgqMpHeOO50I1HcRTNAr0jeIWFMO5yKeROpb7Kgt9ms/pXpG3hOrJ0C2nCrMSAbemY6CBz5U8O1fPK2g+8+/mFUfzKB0v0TaxJFu6uZTbaRMHUrIkawRoeYMGgX6I9LbOIUsp0UgMystwKx2VijHKfED3im71+1c1DGRoHQEleYkA6dx07qzcH6CYawGGHU2A0T1WVJgyJOXXXntwitTD4K5bUKtzOB+0Enn6y5fhQKX8YGlC1q4rDYk2iQNSBMh/wAIqidLW9R1nVXOCuc4bwXNLfYPnTmIwdy5lzG1oc3qFtRylhBG81L+Fulcp6q6OIdSvPlI5cOdB8p/qB0GcdgryDtRbJUdUyHrEkyGbThEacZIrzv0P9EMRhVti9dFrtmFu27jKM6qwdVD2z1gcNbIOb1wYgyfTcb6XJgcTZwuKyW0xObq3V8wVhHZbMBCkmAeBgba19Ff6UsooJdYjMAGklQJLQNSKDzL0T9D72Hxl27efry9xryhhJd0lQbjqpyqCVYBVIMKTBXKPRl6TPF1ULoxa1cSDEgAsYJ1G/MeFTEekGGCG4t208dkZbgbtHgYJjmeQBPCh4K07qzPbV1uMSqs0DIQApKZSDMT2tddhtQEXEW2aAXvMpnLIMHvGiqR36iji7cucUtDxDPHwU/eoTdGAgDqLECNBpGsmP0fjyph1CjSyPwgcv8AmlAVLaWgZyrxJJ37yTqfE1w45DpmExttvWZj+hmvKoQWrLB0bOkFhlYMQGKaTBEwd9jXP+25bM9xmEarz4+toRw2gabCg1fVKnYEBSPH1T7dPtUxQurDJHAir23kA0CvRpnrG+ldb8H6L+yiN+tH1G+K1Xo1IQ/xLh9rsf610/rh/DPxFAzUqVKCVw12q3GgUGfj7Vtnt9YqtqUGZQR29Y1HEqvupy3hVXRQFEzCgDbwrI6QxY6yypUkPcEwM2ULLgkLMCQNe/urTvkjLlBM3BMawOe400799qAHSWFQI5CKGudksFAJzkKTIEnTXyp2wsKB3Uj0moHV6kE3geOpysp1OwjX7Mca0LY0oLVKlSglcfY+Fdqtw6HwoJb2HgKDhR645OfxQ/8AdRbJ7K+AoREFo4mfcB/Sgp0aeyw5XbnvdmHuIrv+/wD+r4mqYZovXU55Lg8GHVke1J+1RF/XH+GPiaBmpUqUErhFdpXHXiqyBrwHM7AeZgedAtZg4g6aKhAYxqxIkDjoMuv70cDDNzHopyyJEaSJE7EidB41W1Yysg3AttqeJlST4k6+dI9JYVrpVkC65lWWK6MrAtopmf7QeNAXpDErctK6doFsykDfIGcRznL5zWlbOlLi4GW2wG5BGkRIjbgQDt413BrlJTgsZRyQ7DyII8FFA1UqVKCVW5sfA1aqvsfCgrY9Vfqj4VREUluPa18YFEteqPAVyyoA04kn260CfSZyPau8FbI/1LsLPlcCGeAzUdP1zfw0+L0a/ZDqysJVgQQeIOhHsrO6KZg7W3OZ7dtAWPzlm5lueLAa/vBqDUqVKlBKz7t7PdVF1yMGc8hBhfGYPcB4STGYyCESC7yACdgN2I4gSPaBxoD4bIwS2YZgWZiNYESdNMxMCNoXaFiglxs+ICzKBGnkXlCFjjAk+Yq17Ff+SizCi2x8WJ017lVvvVU4UI1sLIClm8spXLz1LT5VW72r8rqVUr3SozcOHbigPfcI6Dg7k+DQT7CY8276I5i6veje4rA5cSfbQLydY7LMfoljmpYsZnn2V+7VWZzbVlGzAld4ymHVdNdAwHiPCg06lUs3g6hlMhgCCOIOoNXoJVX2PhVqq+x8KAF7W2F17YC+RGpkbdmfOKYAilMCuaHmRkAXw3Leenko505QSkLmHm8zr6y20A7xLyp7j7iAe6n6Ag/St9RPi9BexfDiR4EcQRuD30PFXso1IFdfDw2ddGO44Nynv76y+l+lkWEaczkgJGpMbCBrpyNBOjHBe7fbZBkBPIdtjHAer901oYNS03GHrxCndVA0B79ST4xwrNwNqBbs7HtXnXlmaUU68yfE2jW5FAjAuXWB2S2BAJHrkz7kHtNCwOHGdl17IbiSZuOx332UVe2ct/X/AHFjzTUeMhm+7VLN4re1HrswPdk7Sn2HX/5QHwNkKbkanPB1nYAAa90HzqYdsjsraB2zJPHQZl8ZE9+buNXwvrXNoz+/KoNFxFnMORBBB5EajyoAYfsXGTZSM68NycwHnr9unKzr1/QOeybZOcHWEO57xs08QvA6UyvSFsx+kTtbdoanu11oGKUxYL9lfV+eeY+gO88TwE8TIubhfRNF4vz7l5+O3KaJkAWBoAKDmFHYT6o+FFoeH9Rfqj4USglBT9Y31V+LUagPhJYtmcEgDQ6aTw86A9L43AJdEOJjY8QeYPCufJD+0ufh/wAa78mP7R/wf40CeC6Pey7EsbisBqT2hEmDO4kk6REwFFaK3QeOvLY+w60P5Of2j/h/xqPhZ3dvYp+K0Gf02MiG6PWtgsunED1ftAlfOuX8QEugnQF1cTpOaLDDXlKt50TGdALcDDrbyhhBAeRtGisCFPeAKTT0UVWU9fiGKsGXMymCJO2SOHvNA7ZxAtvczaK7hlYjQ6BSJ4GQd9wRFaOcRM0m3RhP+7cj6MWyI5QUrljodUMqSNIgKgHOYCaHwoBXbTdZnQZwVyxIAkEMhJjYGdgT2qJZ6NYtnvMrGB2VXKoO86klj4mO6ab6k/Tb2L/jVltkfOJ8Y/oKC9VubHwNcKnmfd+VBxJMGGI0PL+ooC4b1F+qPhRKHYEKo/dHwo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66" name="AutoShape 10" descr="data:image/jpg;base64,/9j/4AAQSkZJRgABAQAAAQABAAD/2wCEAAkGBhQRERQUExQUFRUUExoXFxUWFhwVIBgVFx8eFBkVHhYaHCYhGBojGh0cITkgJCgqLCwtFR4xNTAqOSYsLDUBCQoKBQUFDQUFDSkYEhgpKSkpKSkpKSkpKSkpKSkpKSkpKSkpKSkpKSkpKSkpKSkpKSkpKSkpKSkpKSkpKSkpKf/AABEIAHwAfAMBIgACEQEDEQH/xAAbAAACAwEBAQAAAAAAAAAAAAADBAACBQEHBv/EAEIQAAIBAgQCBgUICQMFAAAAAAECEQADBBIhMUFRBRMiYXGBBjKRobEUQlJygpKi0SMzU2Jzk8HC0gdD8BUWJIPh/8QAFAEBAAAAAAAAAAAAAAAAAAAAAP/EABQRAQAAAAAAAAAAAAAAAAAAAAD/2gAMAwEAAhEDEQA/APcalSpQSpVLt0KCWMAcaXUPc1MonBdmbvJ+YO4a7SRqKAl3GKpyiWb6KiT58F8SRVJut9FB3y59ggD2mmLdoKIAAHdVqBR8CW3u3PIhfeqg++oOjV53P51z/Om6lAn/ANMA9V7oPPrXb3OWHuqy2Li7XM311HxTLHsNNVKBUYtl/WIR3r2x8AR5iO+mEuBhIIIPEGffVqA+FE5l7LcxsfFdj8e+gPUpW1jO31bjK0SD81+eU8x9E6+I1pqglSpUoJS2KxwtkSGMgnQTosD2ksIA1NM1mBusxCn5iLcC97goC3kZA7wx5Ggy8L6X4e5eVXzrdM9XadQscM28FjtM6SFGpM7/AMs/cufd/KvjcX6DtZxfX2ALtm6ct+zcMwkesk7EQoyqV0AEHcfRdH4l9QtxbgTRludl05TC6gwdSoPjrQP/AC4fRufy2/KrjFDk33G/KqDGgGHGSSACdQSdgG2nuMHuo+cRQcFwd/sI/pSydL2iSA05WyEhWID6dmQInUacK+X/ANSenbmFwjulxVJOVTsQTtBnf2b18N6B+lZ6gMbeHdWzC2rYoKbb2VYrZIKaM5TNnJ1zqeBoPZreNRpgyQYIg6HvEaUTrh3+w/lXnnRnpM5xRTL1RsuodLR64FLircKyFkxcLDsx6nIzXoqmgH8oXv8AYfyqfKV5+41d3ABJIAG5OlA+Wz6qsw4EQAfAsRPiNKDtx0cQT8RB3BB4HvoGH6Wtlshu22aJBDL2gN9AdCOP/AEel7lwlVIENIyKzdkQf0jRrdAIAyAAdvjU6J6MdSz3NNCFEAEDfMYMKf3QY1O2tBuKwIkag7Gu0t0fcm2oIgqMpHeOO50I1HcRTNAr0jeIWFMO5yKeROpb7Kgt9ms/pXpG3hOrJ0C2nCrMSAbemY6CBz5U8O1fPK2g+8+/mFUfzKB0v0TaxJFu6uZTbaRMHUrIkawRoeYMGgX6I9LbOIUsp0UgMystwKx2VijHKfED3im71+1c1DGRoHQEleYkA6dx07qzcH6CYawGGHU2A0T1WVJgyJOXXXntwitTD4K5bUKtzOB+0Enn6y5fhQKX8YGlC1q4rDYk2iQNSBMh/wAIqidLW9R1nVXOCuc4bwXNLfYPnTmIwdy5lzG1oc3qFtRylhBG81L+Fulcp6q6OIdSvPlI5cOdB8p/qB0GcdgryDtRbJUdUyHrEkyGbThEacZIrzv0P9EMRhVti9dFrtmFu27jKM6qwdVD2z1gcNbIOb1wYgyfTcb6XJgcTZwuKyW0xObq3V8wVhHZbMBCkmAeBgba19Ff6UsooJdYjMAGklQJLQNSKDzL0T9D72Hxl27efry9xryhhJd0lQbjqpyqCVYBVIMKTBXKPRl6TPF1ULoxa1cSDEgAsYJ1G/MeFTEekGGCG4t208dkZbgbtHgYJjmeQBPCh4K07qzPbV1uMSqs0DIQApKZSDMT2tddhtQEXEW2aAXvMpnLIMHvGiqR36iji7cucUtDxDPHwU/eoTdGAgDqLECNBpGsmP0fjyph1CjSyPwgcv8AmlAVLaWgZyrxJJ37yTqfE1w45DpmExttvWZj+hmvKoQWrLB0bOkFhlYMQGKaTBEwd9jXP+25bM9xmEarz4+toRw2gabCg1fVKnYEBSPH1T7dPtUxQurDJHAir23kA0CvRpnrG+ldb8H6L+yiN+tH1G+K1Xo1IQ/xLh9rsf610/rh/DPxFAzUqVKCVw12q3GgUGfj7Vtnt9YqtqUGZQR29Y1HEqvupy3hVXRQFEzCgDbwrI6QxY6yypUkPcEwM2ULLgkLMCQNe/urTvkjLlBM3BMawOe400799qAHSWFQI5CKGudksFAJzkKTIEnTXyp2wsKB3Uj0moHV6kE3geOpysp1OwjX7Mca0LY0oLVKlSglcfY+Fdqtw6HwoJb2HgKDhR645OfxQ/8AdRbJ7K+AoREFo4mfcB/Sgp0aeyw5XbnvdmHuIrv+/wD+r4mqYZovXU55Lg8GHVke1J+1RF/XH+GPiaBmpUqUErhFdpXHXiqyBrwHM7AeZgedAtZg4g6aKhAYxqxIkDjoMuv70cDDNzHopyyJEaSJE7EidB41W1Yysg3AttqeJlST4k6+dI9JYVrpVkC65lWWK6MrAtopmf7QeNAXpDErctK6doFsykDfIGcRznL5zWlbOlLi4GW2wG5BGkRIjbgQDt413BrlJTgsZRyQ7DyII8FFA1UqVKCVW5sfA1aqvsfCgrY9Vfqj4VREUluPa18YFEteqPAVyyoA04kn260CfSZyPau8FbI/1LsLPlcCGeAzUdP1zfw0+L0a/ZDqysJVgQQeIOhHsrO6KZg7W3OZ7dtAWPzlm5lueLAa/vBqDUqVKlBKz7t7PdVF1yMGc8hBhfGYPcB4STGYyCESC7yACdgN2I4gSPaBxoD4bIwS2YZgWZiNYESdNMxMCNoXaFiglxs+ICzKBGnkXlCFjjAk+Yq17Ff+SizCi2x8WJ017lVvvVU4UI1sLIClm8spXLz1LT5VW72r8rqVUr3SozcOHbigPfcI6Dg7k+DQT7CY8276I5i6veje4rA5cSfbQLydY7LMfoljmpYsZnn2V+7VWZzbVlGzAld4ymHVdNdAwHiPCg06lUs3g6hlMhgCCOIOoNXoJVX2PhVqq+x8KAF7W2F17YC+RGpkbdmfOKYAilMCuaHmRkAXw3Leenko505QSkLmHm8zr6y20A7xLyp7j7iAe6n6Ag/St9RPi9BexfDiR4EcQRuD30PFXso1IFdfDw2ddGO44Nynv76y+l+lkWEaczkgJGpMbCBrpyNBOjHBe7fbZBkBPIdtjHAer901oYNS03GHrxCndVA0B79ST4xwrNwNqBbs7HtXnXlmaUU68yfE2jW5FAjAuXWB2S2BAJHrkz7kHtNCwOHGdl17IbiSZuOx332UVe2ct/X/AHFjzTUeMhm+7VLN4re1HrswPdk7Sn2HX/5QHwNkKbkanPB1nYAAa90HzqYdsjsraB2zJPHQZl8ZE9+buNXwvrXNoz+/KoNFxFnMORBBB5EajyoAYfsXGTZSM68NycwHnr9unKzr1/QOeybZOcHWEO57xs08QvA6UyvSFsx+kTtbdoanu11oGKUxYL9lfV+eeY+gO88TwE8TIubhfRNF4vz7l5+O3KaJkAWBoAKDmFHYT6o+FFoeH9Rfqj4USglBT9Y31V+LUagPhJYtmcEgDQ6aTw86A9L43AJdEOJjY8QeYPCufJD+0ufh/wAa78mP7R/wf40CeC6Pey7EsbisBqT2hEmDO4kk6REwFFaK3QeOvLY+w60P5Of2j/h/xqPhZ3dvYp+K0Gf02MiG6PWtgsunED1ftAlfOuX8QEugnQF1cTpOaLDDXlKt50TGdALcDDrbyhhBAeRtGisCFPeAKTT0UVWU9fiGKsGXMymCJO2SOHvNA7ZxAtvczaK7hlYjQ6BSJ4GQd9wRFaOcRM0m3RhP+7cj6MWyI5QUrljodUMqSNIgKgHOYCaHwoBXbTdZnQZwVyxIAkEMhJjYGdgT2qJZ6NYtnvMrGB2VXKoO86klj4mO6ab6k/Tb2L/jVltkfOJ8Y/oKC9VubHwNcKnmfd+VBxJMGGI0PL+ooC4b1F+qPhRKHYEKo/dHwol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65" name="Elbow Connector 77"/>
          <p:cNvCxnSpPr>
            <a:stCxn id="16" idx="3"/>
            <a:endCxn id="54" idx="1"/>
          </p:cNvCxnSpPr>
          <p:nvPr/>
        </p:nvCxnSpPr>
        <p:spPr>
          <a:xfrm rot="5400000">
            <a:off x="3914004" y="3379599"/>
            <a:ext cx="1550196" cy="257314"/>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72" name="Elbow Connector 77"/>
          <p:cNvCxnSpPr>
            <a:stCxn id="54" idx="4"/>
            <a:endCxn id="1028" idx="1"/>
          </p:cNvCxnSpPr>
          <p:nvPr/>
        </p:nvCxnSpPr>
        <p:spPr>
          <a:xfrm flipV="1">
            <a:off x="4892954" y="4734587"/>
            <a:ext cx="1020958" cy="5967"/>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121873" name="AutoShape 17" descr="data:image/jpg;base64,/9j/4AAQSkZJRgABAQAAAQABAAD/2wCEAAkGBhIPDhARBw4NDxEQERYOFRAYExoTERMWHxQhIBYSHhIjJzIfIyUkGRQeKzAqIzM1LC4sIR49RDw2NS0rLDUBCQoKBQUFDQUFDSkYEhgpKSkpKSkpKSkpKSkpKSkpKSkpKSkpKSkpKSkpKSkpKSkpKSkpKSkpKSkpKSkpKSkpKf/AABEIAG8AbwMBIgACEQEDEQH/xAAbAAEBAAMBAQEAAAAAAAAAAAAABwUGCAQDAf/EAD4QAAEDAgIECAwFBQEAAAAAAAEAAgMEEQUSBgcIIRMxNVFhdLPDFDQ2QUVxcnOBhLGyIjJ1obRCQ1JTkRX/xAAUAQEAAAAAAAAAAAAAAAAAAAAA/8QAFBEBAAAAAAAAAAAAAAAAAAAAAP/aAAwDAQACEQMRAD8AuKIiAiIgLzYniLKaCWerOWOGN0rzzNaLnd6gvSsDp5hL6vCq2CkuZJIHhg/ycBcN+JFvig5x0u1uYhXzOdFUzUsFzkgieYwG+bM8WLjz33cwCyGgGuWsoqiNmMzy1VI5wa8SEvkjB/uNefxbuY7iOY71OnsIJDwQQbEHcQeay+1BQyVE0cNGwvkleI2NHGXE2AQdtNcCAWkEEXB8x6V+rzYbS8DBDETmMcbI83PlaBf9l6UBERAREQEREBERB8aysjhjfLWSMijYMznuIa1o5ySpxiO0HhcTy2BtZUAbs7I2hh9WdwP7LS9ofSyR9XHh8Di2GFjZpGg/nkdvaD0NbYjpcehR1BVdKtLdHcSldNU0OLQTPN3yQ8CwvPOWlxbfptcr1aIafaP4U7hMNoMUfNYt4eQRPkAPGB+MNHwF1IEQdPYLr4wupkEcr56QuNg6ZgbHfpe0kD1usFRGuBALCCCLgjeCOe64dXQezzpa+ennoaxxd4LlkiJNyI3Egx+prgLe1biAQWBERAREQEREBERByzry5fqvYg7BqweMaPRwYXhtXE6QyVrqoPabZG8FI1rcu6+8O33JWc15cv1XsQdg1efSjyfwH28Q7diDSkREGwHR6P8A8UV+aThTiBocm7g8ng4fmta97nntZb7s3co1fVO9atWPkoP1t38ILadm7lGr6p3rUHQyIiAiIgIiICIiDlnXly/VexB2DV59KPJ/AfbxDt2L36+KJ7McmfKwhk0UT2O8zgIw02PQ5pXm0xpHxYBgDaljmF3hsgBFjldMwtdbpaQfUQg0RERBuh8lB+tu/hBbTs3co1fVO9atbipHv0Sc6FjnNixkveQL5Wmka0OPRmcB8Qtq2baN5rKyUMPBiBsRf5sxkBDb89mlB0AiIgIiICIiAiIg+NTRRy28KjjkynMMzQ6x5xdRPaZ9GfM90rkodtM+jPme6QTPVo0HGsODgCDUsFjvHGsHivjE1v8Aa/7is7qy5bw7rTPqsFivjE/vX/cUHQOzowOwepEgBBrXggi4I4CK4sqnTUrIm5aWNkbR/S1oa3/g3KXbOPJNR15/YRKrICIiAiIgIiICIiAodtM+jPme6VxUO2mfRnzPdIJpqy5bw7rTPqsFivjE/vX/AHFZ3Vly3h3WmfVYLFfGJ/ev+4oOg9nHkmo68/sIlVlKdnHkmo68/sIlVkBERAREQEREBERAUO2mfRnzPdK4qe64tXsuL00Jwst8IpnPLWOOVsjXAZm5uIG7G2vu40EF1Zct4d1pn1WCxXxif3r/ALirDqu1M1sGIRVekDGQR0zuEbHnbI+R9vw/lJAAO83N9wFt9xitL9RWICtldgccdRTyyOkY7hWMcwON8jg4jivxi9/2Qbvs48k1HXn9hEqstR1X6FuwjDhT1L2vlfI6olLd7A4gDKD0NYPjdbc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1875" name="AutoShape 19" descr="data:image/jpg;base64,/9j/4AAQSkZJRgABAQAAAQABAAD/2wCEAAkGBhIPDhARBw4NDxEQERYOFRAYExoTERMWHxQhIBYSHhIjJzIfIyUkGRQeKzAqIzM1LC4sIR49RDw2NS0rLDUBCQoKBQUFDQUFDSkYEhgpKSkpKSkpKSkpKSkpKSkpKSkpKSkpKSkpKSkpKSkpKSkpKSkpKSkpKSkpKSkpKSkpKf/AABEIAG8AbwMBIgACEQEDEQH/xAAbAAEBAAMBAQEAAAAAAAAAAAAABwUGCAQDAf/EAD4QAAEDAgIECAwFBQEAAAAAAAEAAgMEEQUSBgcIIRMxNVFhdLPDFDQ2QUVxcnOBhLGyIjJ1obRCQ1JTkRX/xAAUAQEAAAAAAAAAAAAAAAAAAAAA/8QAFBEBAAAAAAAAAAAAAAAAAAAAAP/aAAwDAQACEQMRAD8AuKIiAiIgLzYniLKaCWerOWOGN0rzzNaLnd6gvSsDp5hL6vCq2CkuZJIHhg/ycBcN+JFvig5x0u1uYhXzOdFUzUsFzkgieYwG+bM8WLjz33cwCyGgGuWsoqiNmMzy1VI5wa8SEvkjB/uNefxbuY7iOY71OnsIJDwQQbEHcQeay+1BQyVE0cNGwvkleI2NHGXE2AQdtNcCAWkEEXB8x6V+rzYbS8DBDETmMcbI83PlaBf9l6UBERAREQEREBERB8aysjhjfLWSMijYMznuIa1o5ySpxiO0HhcTy2BtZUAbs7I2hh9WdwP7LS9ofSyR9XHh8Di2GFjZpGg/nkdvaD0NbYjpcehR1BVdKtLdHcSldNU0OLQTPN3yQ8CwvPOWlxbfptcr1aIafaP4U7hMNoMUfNYt4eQRPkAPGB+MNHwF1IEQdPYLr4wupkEcr56QuNg6ZgbHfpe0kD1usFRGuBALCCCLgjeCOe64dXQezzpa+ennoaxxd4LlkiJNyI3Egx+prgLe1biAQWBERAREQEREBERByzry5fqvYg7BqweMaPRwYXhtXE6QyVrqoPabZG8FI1rcu6+8O33JWc15cv1XsQdg1efSjyfwH28Q7diDSkREGwHR6P8A8UV+aThTiBocm7g8ng4fmta97nntZb7s3co1fVO9atWPkoP1t38ILadm7lGr6p3rUHQyIiAiIgIiICIiDlnXly/VexB2DV59KPJ/AfbxDt2L36+KJ7McmfKwhk0UT2O8zgIw02PQ5pXm0xpHxYBgDaljmF3hsgBFjldMwtdbpaQfUQg0RERBuh8lB+tu/hBbTs3co1fVO9atbipHv0Sc6FjnNixkveQL5Wmka0OPRmcB8Qtq2baN5rKyUMPBiBsRf5sxkBDb89mlB0AiIgIiICIiAiIg+NTRRy28KjjkynMMzQ6x5xdRPaZ9GfM90rkodtM+jPme6QTPVo0HGsODgCDUsFjvHGsHivjE1v8Aa/7is7qy5bw7rTPqsFivjE/vX/cUHQOzowOwepEgBBrXggi4I4CK4sqnTUrIm5aWNkbR/S1oa3/g3KXbOPJNR15/YRKrICIiAiIgIiICIiAodtM+jPme6VxUO2mfRnzPdIJpqy5bw7rTPqsFivjE/vX/AHFZ3Vly3h3WmfVYLFfGJ/ev+4oOg9nHkmo68/sIlVlKdnHkmo68/sIlVkBERAREQEREBERAUO2mfRnzPdK4qe64tXsuL00Jwst8IpnPLWOOVsjXAZm5uIG7G2vu40EF1Zct4d1pn1WCxXxif3r/ALirDqu1M1sGIRVekDGQR0zuEbHnbI+R9vw/lJAAO83N9wFt9xitL9RWICtldgccdRTyyOkY7hWMcwON8jg4jivxi9/2Qbvs48k1HXn9hEqstR1X6FuwjDhT1L2vlfI6olLd7A4gDKD0NYPjdbc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7" name="Group 100"/>
          <p:cNvGrpSpPr/>
          <p:nvPr/>
        </p:nvGrpSpPr>
        <p:grpSpPr>
          <a:xfrm>
            <a:off x="4122456" y="4283354"/>
            <a:ext cx="877163" cy="1536303"/>
            <a:chOff x="5310015" y="5043371"/>
            <a:chExt cx="877163" cy="1536303"/>
          </a:xfrm>
        </p:grpSpPr>
        <p:sp>
          <p:nvSpPr>
            <p:cNvPr id="54" name="Can 53"/>
            <p:cNvSpPr/>
            <p:nvPr/>
          </p:nvSpPr>
          <p:spPr>
            <a:xfrm>
              <a:off x="5415495" y="5043371"/>
              <a:ext cx="665018"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5310015" y="5933343"/>
              <a:ext cx="877163"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MORE</a:t>
              </a:r>
              <a:b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b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EYES</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grpSp>
      <p:cxnSp>
        <p:nvCxnSpPr>
          <p:cNvPr id="138" name="Curved Connector 137"/>
          <p:cNvCxnSpPr/>
          <p:nvPr/>
        </p:nvCxnSpPr>
        <p:spPr>
          <a:xfrm>
            <a:off x="2018805" y="1959429"/>
            <a:ext cx="2410691" cy="47501"/>
          </a:xfrm>
          <a:prstGeom prst="curvedConnector3">
            <a:avLst>
              <a:gd name="adj1" fmla="val 50000"/>
            </a:avLst>
          </a:prstGeom>
          <a:ln w="76200">
            <a:prstDash val="sysDot"/>
            <a:headEnd type="arrow"/>
            <a:tailEnd type="triangle"/>
          </a:ln>
        </p:spPr>
        <p:style>
          <a:lnRef idx="2">
            <a:schemeClr val="accent1"/>
          </a:lnRef>
          <a:fillRef idx="0">
            <a:schemeClr val="accent1"/>
          </a:fillRef>
          <a:effectRef idx="1">
            <a:schemeClr val="accent1"/>
          </a:effectRef>
          <a:fontRef idx="minor">
            <a:schemeClr val="tx1"/>
          </a:fontRef>
        </p:style>
      </p:cxnSp>
      <p:sp>
        <p:nvSpPr>
          <p:cNvPr id="145" name="Rectangle 144"/>
          <p:cNvSpPr/>
          <p:nvPr/>
        </p:nvSpPr>
        <p:spPr>
          <a:xfrm>
            <a:off x="5569524" y="3245749"/>
            <a:ext cx="2493819" cy="923330"/>
          </a:xfrm>
          <a:prstGeom prst="rect">
            <a:avLst/>
          </a:prstGeom>
          <a:solidFill>
            <a:schemeClr val="tx1"/>
          </a:solidFill>
        </p:spPr>
        <p:txBody>
          <a:bodyPr wrap="square" lIns="91440" tIns="45720" rIns="91440" bIns="45720">
            <a:spAutoFit/>
          </a:bodyPr>
          <a:lstStyle/>
          <a:p>
            <a:pPr algn="ctr"/>
            <a:r>
              <a:rPr lang="en-US" b="1"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rPr>
              <a:t>Regional</a:t>
            </a:r>
            <a:r>
              <a:rPr lang="en-US" b="1" cap="none" spc="0" baseline="0" dirty="0" smtClean="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rPr>
              <a:t> Agribusiness Community</a:t>
            </a:r>
            <a:endParaRPr lang="en-US" b="1" cap="none" spc="0" baseline="0" dirty="0">
              <a:ln w="10541" cmpd="sng">
                <a:solidFill>
                  <a:schemeClr val="accent1">
                    <a:shade val="88000"/>
                    <a:satMod val="110000"/>
                  </a:schemeClr>
                </a:solidFill>
                <a:prstDash val="solid"/>
              </a:ln>
              <a:gradFill>
                <a:gsLst>
                  <a:gs pos="0">
                    <a:schemeClr val="tx2">
                      <a:lumMod val="40000"/>
                      <a:lumOff val="60000"/>
                    </a:schemeClr>
                  </a:gs>
                  <a:gs pos="100000">
                    <a:schemeClr val="tx2">
                      <a:lumMod val="60000"/>
                      <a:lumOff val="40000"/>
                    </a:schemeClr>
                  </a:gs>
                </a:gsLst>
                <a:lin ang="5400000"/>
              </a:gradFill>
              <a:effectLst/>
            </a:endParaRPr>
          </a:p>
        </p:txBody>
      </p:sp>
      <p:sp>
        <p:nvSpPr>
          <p:cNvPr id="148" name="Content Placeholder 1"/>
          <p:cNvSpPr>
            <a:spLocks noGrp="1"/>
          </p:cNvSpPr>
          <p:nvPr>
            <p:ph idx="1"/>
          </p:nvPr>
        </p:nvSpPr>
        <p:spPr>
          <a:xfrm>
            <a:off x="5486401" y="1228958"/>
            <a:ext cx="3194462" cy="187050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smtClean="0"/>
              <a:t>Use NU Agriculture Department students/faculty network to report on development in rural areas </a:t>
            </a:r>
          </a:p>
          <a:p>
            <a:r>
              <a:rPr lang="en-US" dirty="0" smtClean="0"/>
              <a:t>Provides benefit to regional agribusiness community and informs stability operations </a:t>
            </a:r>
          </a:p>
        </p:txBody>
      </p:sp>
      <p:pic>
        <p:nvPicPr>
          <p:cNvPr id="1027" name="Picture 3"/>
          <p:cNvPicPr>
            <a:picLocks noChangeAspect="1" noChangeArrowheads="1"/>
          </p:cNvPicPr>
          <p:nvPr/>
        </p:nvPicPr>
        <p:blipFill>
          <a:blip r:embed="rId4" cstate="print"/>
          <a:srcRect/>
          <a:stretch>
            <a:fillRect/>
          </a:stretch>
        </p:blipFill>
        <p:spPr bwMode="auto">
          <a:xfrm>
            <a:off x="601502" y="4951997"/>
            <a:ext cx="1500431" cy="112815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lum bright="24000" contrast="10000"/>
          </a:blip>
          <a:srcRect r="7220" b="23871"/>
          <a:stretch>
            <a:fillRect/>
          </a:stretch>
        </p:blipFill>
        <p:spPr bwMode="auto">
          <a:xfrm>
            <a:off x="5913912" y="4218822"/>
            <a:ext cx="1958084" cy="1031529"/>
          </a:xfrm>
          <a:prstGeom prst="rect">
            <a:avLst/>
          </a:prstGeom>
          <a:noFill/>
          <a:ln>
            <a:noFill/>
          </a:ln>
        </p:spPr>
      </p:pic>
      <p:cxnSp>
        <p:nvCxnSpPr>
          <p:cNvPr id="88" name="Curved Connector 137"/>
          <p:cNvCxnSpPr>
            <a:endCxn id="16" idx="2"/>
          </p:cNvCxnSpPr>
          <p:nvPr/>
        </p:nvCxnSpPr>
        <p:spPr>
          <a:xfrm flipV="1">
            <a:off x="2006930" y="2223571"/>
            <a:ext cx="2440220" cy="1315276"/>
          </a:xfrm>
          <a:prstGeom prst="curvedConnector3">
            <a:avLst>
              <a:gd name="adj1" fmla="val 50000"/>
            </a:avLst>
          </a:prstGeom>
          <a:ln w="76200">
            <a:prstDash val="sysDot"/>
            <a:headEnd type="arrow"/>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63294" y="5213291"/>
            <a:ext cx="1624163" cy="276999"/>
          </a:xfrm>
          <a:prstGeom prst="rect">
            <a:avLst/>
          </a:prstGeom>
          <a:noFill/>
        </p:spPr>
        <p:txBody>
          <a:bodyPr wrap="none" rtlCol="0">
            <a:spAutoFit/>
          </a:bodyPr>
          <a:lstStyle/>
          <a:p>
            <a:r>
              <a:rPr lang="en-US" dirty="0" err="1" smtClean="0"/>
              <a:t>Nangarhar</a:t>
            </a:r>
            <a:r>
              <a:rPr lang="en-US" dirty="0" smtClean="0"/>
              <a:t> University</a:t>
            </a:r>
            <a:endParaRPr lang="en-US" dirty="0"/>
          </a:p>
        </p:txBody>
      </p:sp>
      <p:sp>
        <p:nvSpPr>
          <p:cNvPr id="45" name="Rectangle 44"/>
          <p:cNvSpPr/>
          <p:nvPr/>
        </p:nvSpPr>
        <p:spPr>
          <a:xfrm>
            <a:off x="5925787" y="5510152"/>
            <a:ext cx="1864426" cy="9856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solidFill>
                  <a:schemeClr val="tx2">
                    <a:lumMod val="50000"/>
                  </a:schemeClr>
                </a:solidFill>
              </a:rPr>
              <a:t>Visualization for Stability Planning</a:t>
            </a:r>
          </a:p>
        </p:txBody>
      </p:sp>
      <p:cxnSp>
        <p:nvCxnSpPr>
          <p:cNvPr id="46" name="Elbow Connector 77"/>
          <p:cNvCxnSpPr>
            <a:stCxn id="54" idx="4"/>
            <a:endCxn id="45" idx="1"/>
          </p:cNvCxnSpPr>
          <p:nvPr/>
        </p:nvCxnSpPr>
        <p:spPr>
          <a:xfrm>
            <a:off x="4892954" y="4740554"/>
            <a:ext cx="1032833" cy="1262424"/>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63" name="Picture 2" descr="http://t1.gstatic.com/images?q=tbn:ajFRpreQtjk7PM:http://www.techpin.com/wp-content/uploads/2009/02/samsung-blue-earth-a-solar-powered-cell-phone-01.jpg">
            <a:hlinkClick r:id="rId6"/>
          </p:cNvPr>
          <p:cNvPicPr>
            <a:picLocks noChangeAspect="1" noChangeArrowheads="1"/>
          </p:cNvPicPr>
          <p:nvPr/>
        </p:nvPicPr>
        <p:blipFill>
          <a:blip r:embed="rId7" cstate="print"/>
          <a:srcRect/>
          <a:stretch>
            <a:fillRect/>
          </a:stretch>
        </p:blipFill>
        <p:spPr bwMode="auto">
          <a:xfrm>
            <a:off x="2613798" y="1840681"/>
            <a:ext cx="778261" cy="702191"/>
          </a:xfrm>
          <a:prstGeom prst="rect">
            <a:avLst/>
          </a:prstGeom>
          <a:noFill/>
        </p:spPr>
      </p:pic>
      <p:pic>
        <p:nvPicPr>
          <p:cNvPr id="70" name="Picture 2" descr="http://t1.gstatic.com/images?q=tbn:ajFRpreQtjk7PM:http://www.techpin.com/wp-content/uploads/2009/02/samsung-blue-earth-a-solar-powered-cell-phone-01.jpg">
            <a:hlinkClick r:id="rId6"/>
          </p:cNvPr>
          <p:cNvPicPr>
            <a:picLocks noChangeAspect="1" noChangeArrowheads="1"/>
          </p:cNvPicPr>
          <p:nvPr/>
        </p:nvPicPr>
        <p:blipFill>
          <a:blip r:embed="rId7" cstate="print"/>
          <a:srcRect/>
          <a:stretch>
            <a:fillRect/>
          </a:stretch>
        </p:blipFill>
        <p:spPr bwMode="auto">
          <a:xfrm>
            <a:off x="2528680" y="2871850"/>
            <a:ext cx="778261" cy="702191"/>
          </a:xfrm>
          <a:prstGeom prst="rect">
            <a:avLst/>
          </a:prstGeom>
          <a:noFill/>
        </p:spPr>
      </p:pic>
      <p:sp>
        <p:nvSpPr>
          <p:cNvPr id="61" name="Rectangle 60"/>
          <p:cNvSpPr/>
          <p:nvPr/>
        </p:nvSpPr>
        <p:spPr>
          <a:xfrm>
            <a:off x="1984321" y="3706404"/>
            <a:ext cx="1300356" cy="646331"/>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rPr>
              <a:t>USHAHIDI</a:t>
            </a:r>
          </a:p>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SMS</a:t>
            </a:r>
            <a:endParaRPr lang="en-US" b="1" cap="none" spc="0"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ffectLst/>
            </a:endParaRPr>
          </a:p>
        </p:txBody>
      </p:sp>
      <p:pic>
        <p:nvPicPr>
          <p:cNvPr id="9" name="Picture 3" descr="C:\Documents and Settings\cahadi\My Documents\My Pictures\vegitable market.jpg"/>
          <p:cNvPicPr>
            <a:picLocks noChangeAspect="1" noChangeArrowheads="1"/>
          </p:cNvPicPr>
          <p:nvPr/>
        </p:nvPicPr>
        <p:blipFill>
          <a:blip r:embed="rId8" cstate="print"/>
          <a:srcRect/>
          <a:stretch>
            <a:fillRect/>
          </a:stretch>
        </p:blipFill>
        <p:spPr bwMode="auto">
          <a:xfrm>
            <a:off x="475016" y="3079273"/>
            <a:ext cx="1469683" cy="1100844"/>
          </a:xfrm>
          <a:prstGeom prst="rect">
            <a:avLst/>
          </a:prstGeom>
          <a:noFill/>
        </p:spPr>
      </p:pic>
      <p:pic>
        <p:nvPicPr>
          <p:cNvPr id="1029" name="Picture 5" descr="C:\Documents and Settings\cahadi\My Documents\My Pictures\afghan commodity market.jpg"/>
          <p:cNvPicPr>
            <a:picLocks noChangeAspect="1" noChangeArrowheads="1"/>
          </p:cNvPicPr>
          <p:nvPr/>
        </p:nvPicPr>
        <p:blipFill>
          <a:blip r:embed="rId9" cstate="print"/>
          <a:srcRect/>
          <a:stretch>
            <a:fillRect/>
          </a:stretch>
        </p:blipFill>
        <p:spPr bwMode="auto">
          <a:xfrm>
            <a:off x="151916" y="1366287"/>
            <a:ext cx="1795641" cy="1044403"/>
          </a:xfrm>
          <a:prstGeom prst="rect">
            <a:avLst/>
          </a:prstGeom>
          <a:noFill/>
        </p:spPr>
      </p:pic>
      <p:cxnSp>
        <p:nvCxnSpPr>
          <p:cNvPr id="41" name="Curved Connector 137"/>
          <p:cNvCxnSpPr/>
          <p:nvPr/>
        </p:nvCxnSpPr>
        <p:spPr>
          <a:xfrm flipV="1">
            <a:off x="2147458" y="2423471"/>
            <a:ext cx="2345217" cy="3292504"/>
          </a:xfrm>
          <a:prstGeom prst="curvedConnector3">
            <a:avLst>
              <a:gd name="adj1" fmla="val 50000"/>
            </a:avLst>
          </a:prstGeom>
          <a:ln w="76200">
            <a:prstDash val="sysDot"/>
            <a:headEnd type="arrow"/>
            <a:tailEnd type="triangle"/>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2553194" y="5694656"/>
            <a:ext cx="1448791" cy="646331"/>
          </a:xfrm>
          <a:prstGeom prst="rect">
            <a:avLst/>
          </a:prstGeom>
        </p:spPr>
        <p:txBody>
          <a:bodyPr wrap="square">
            <a:spAutoFit/>
          </a:bodyPr>
          <a:lstStyle/>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USHAHIDI</a:t>
            </a:r>
          </a:p>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SMS</a:t>
            </a:r>
            <a:endParaRPr lang="en-US" b="1"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ndParaRPr>
          </a:p>
        </p:txBody>
      </p:sp>
      <p:pic>
        <p:nvPicPr>
          <p:cNvPr id="1031" name="Picture 7" descr="C:\Documents and Settings\cahadi\My Documents\My Pictures\imagesCA0V8PQO.jpg"/>
          <p:cNvPicPr>
            <a:picLocks noChangeAspect="1" noChangeArrowheads="1"/>
          </p:cNvPicPr>
          <p:nvPr/>
        </p:nvPicPr>
        <p:blipFill>
          <a:blip r:embed="rId10" cstate="print"/>
          <a:srcRect/>
          <a:stretch>
            <a:fillRect/>
          </a:stretch>
        </p:blipFill>
        <p:spPr bwMode="auto">
          <a:xfrm>
            <a:off x="2882572" y="4685805"/>
            <a:ext cx="452517" cy="598714"/>
          </a:xfrm>
          <a:prstGeom prst="rect">
            <a:avLst/>
          </a:prstGeom>
          <a:noFill/>
        </p:spPr>
      </p:pic>
      <p:sp>
        <p:nvSpPr>
          <p:cNvPr id="40" name="Rectangle 39"/>
          <p:cNvSpPr/>
          <p:nvPr/>
        </p:nvSpPr>
        <p:spPr>
          <a:xfrm>
            <a:off x="4078114" y="44958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Nangarhar</a:t>
            </a:r>
            <a:r>
              <a:rPr lang="en-US" dirty="0" smtClean="0"/>
              <a:t> University Agribusiness Pilot Overview</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21</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lnSpcReduction="10000"/>
          </a:bodyPr>
          <a:lstStyle/>
          <a:p>
            <a:r>
              <a:rPr lang="en-US" dirty="0" smtClean="0"/>
              <a:t>DARPA Objective: Implement a cell phone reporting process to facilitate reporting of local agribusiness conditions collected by Agriculture Department researchers and students in the Agriculture Department</a:t>
            </a:r>
          </a:p>
          <a:p>
            <a:r>
              <a:rPr lang="en-US" dirty="0" smtClean="0"/>
              <a:t>Description of current process: </a:t>
            </a:r>
          </a:p>
          <a:p>
            <a:pPr lvl="1"/>
            <a:r>
              <a:rPr lang="en-US" dirty="0" err="1" smtClean="0"/>
              <a:t>Nangarhar</a:t>
            </a:r>
            <a:r>
              <a:rPr lang="en-US" dirty="0" smtClean="0"/>
              <a:t> University Agriculture Department researchers and students travel to rural areas to observe, record and report on agribusiness conditions</a:t>
            </a:r>
          </a:p>
          <a:p>
            <a:pPr lvl="1"/>
            <a:r>
              <a:rPr lang="en-US" dirty="0" smtClean="0"/>
              <a:t>Researchers/students report conditions upon their return to the University</a:t>
            </a:r>
          </a:p>
          <a:p>
            <a:r>
              <a:rPr lang="en-US" dirty="0" smtClean="0"/>
              <a:t>Scale and Schedule: </a:t>
            </a:r>
          </a:p>
          <a:p>
            <a:pPr lvl="1">
              <a:spcBef>
                <a:spcPts val="0"/>
              </a:spcBef>
            </a:pPr>
            <a:r>
              <a:rPr lang="en-US" dirty="0" smtClean="0"/>
              <a:t>Distribute ~100 smart phones with apps to facilitate researcher/student reporting via </a:t>
            </a:r>
            <a:r>
              <a:rPr lang="en-US" dirty="0" err="1" smtClean="0"/>
              <a:t>Ushahidi</a:t>
            </a:r>
            <a:r>
              <a:rPr lang="en-US" dirty="0" smtClean="0"/>
              <a:t> by 31 January 2011</a:t>
            </a:r>
          </a:p>
          <a:p>
            <a:pPr lvl="1">
              <a:spcBef>
                <a:spcPts val="0"/>
              </a:spcBef>
            </a:pPr>
            <a:r>
              <a:rPr lang="en-US" dirty="0" smtClean="0"/>
              <a:t>Train 1000+ student body on SMS inputs by 28 February 2011</a:t>
            </a:r>
          </a:p>
          <a:p>
            <a:pPr lvl="1">
              <a:spcBef>
                <a:spcPts val="0"/>
              </a:spcBef>
            </a:pPr>
            <a:r>
              <a:rPr lang="en-US" dirty="0" smtClean="0"/>
              <a:t>Data/information is automatically sent to More Eyes repository for integration and visualization in support of </a:t>
            </a:r>
            <a:r>
              <a:rPr lang="en-US" dirty="0" err="1" smtClean="0"/>
              <a:t>Nangarhar</a:t>
            </a:r>
            <a:r>
              <a:rPr lang="en-US" dirty="0" smtClean="0"/>
              <a:t> University research development, regional agribusiness community, and </a:t>
            </a:r>
            <a:r>
              <a:rPr lang="en-US" dirty="0" err="1" smtClean="0"/>
              <a:t>GIRoA</a:t>
            </a:r>
            <a:r>
              <a:rPr lang="en-US" dirty="0" smtClean="0"/>
              <a:t>/ISAF stability operations</a:t>
            </a:r>
          </a:p>
          <a:p>
            <a:pPr>
              <a:spcBef>
                <a:spcPts val="0"/>
              </a:spcBef>
            </a:pPr>
            <a:r>
              <a:rPr lang="en-US" dirty="0" smtClean="0"/>
              <a:t>Issues:</a:t>
            </a:r>
          </a:p>
          <a:p>
            <a:pPr lvl="1">
              <a:spcBef>
                <a:spcPts val="0"/>
              </a:spcBef>
            </a:pPr>
            <a:r>
              <a:rPr lang="en-US" dirty="0" smtClean="0"/>
              <a:t>Security for students/researchers using smart phones in rural areas</a:t>
            </a:r>
          </a:p>
          <a:p>
            <a:pPr lvl="1">
              <a:spcBef>
                <a:spcPts val="0"/>
              </a:spcBef>
            </a:pPr>
            <a:r>
              <a:rPr lang="en-US" dirty="0" smtClean="0"/>
              <a:t>Enable users to develop their own ODK apps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3"/>
          <p:cNvSpPr>
            <a:spLocks noGrp="1"/>
          </p:cNvSpPr>
          <p:nvPr>
            <p:ph type="sldNum" sz="quarter" idx="10"/>
          </p:nvPr>
        </p:nvSpPr>
        <p:spPr>
          <a:xfrm>
            <a:off x="1319151" y="6492875"/>
            <a:ext cx="6629400" cy="365125"/>
          </a:xfrm>
        </p:spPr>
        <p:txBody>
          <a:bodyPr/>
          <a:lstStyle/>
          <a:p>
            <a:fld id="{96DE180E-0142-49DE-B2D0-CAFC425684BA}" type="slidenum">
              <a:rPr lang="en-US"/>
              <a:pPr/>
              <a:t>22</a:t>
            </a:fld>
            <a:endParaRPr lang="en-US"/>
          </a:p>
        </p:txBody>
      </p:sp>
      <p:pic>
        <p:nvPicPr>
          <p:cNvPr id="2049" name="Picture 1"/>
          <p:cNvPicPr>
            <a:picLocks noChangeAspect="1" noChangeArrowheads="1"/>
          </p:cNvPicPr>
          <p:nvPr/>
        </p:nvPicPr>
        <p:blipFill>
          <a:blip r:embed="rId3" cstate="print"/>
          <a:srcRect/>
          <a:stretch>
            <a:fillRect/>
          </a:stretch>
        </p:blipFill>
        <p:spPr bwMode="auto">
          <a:xfrm>
            <a:off x="3075089" y="989286"/>
            <a:ext cx="1571625" cy="1571625"/>
          </a:xfrm>
          <a:prstGeom prst="rect">
            <a:avLst/>
          </a:prstGeom>
          <a:noFill/>
          <a:ln w="12700" cap="flat">
            <a:noFill/>
            <a:miter lim="800000"/>
            <a:headEnd/>
            <a:tailEnd/>
          </a:ln>
        </p:spPr>
      </p:pic>
      <p:grpSp>
        <p:nvGrpSpPr>
          <p:cNvPr id="2" name="Group 2"/>
          <p:cNvGrpSpPr>
            <a:grpSpLocks/>
          </p:cNvGrpSpPr>
          <p:nvPr/>
        </p:nvGrpSpPr>
        <p:grpSpPr bwMode="auto">
          <a:xfrm>
            <a:off x="3211239" y="3247940"/>
            <a:ext cx="1218902" cy="535781"/>
            <a:chOff x="0" y="0"/>
            <a:chExt cx="1092" cy="480"/>
          </a:xfrm>
        </p:grpSpPr>
        <p:sp>
          <p:nvSpPr>
            <p:cNvPr id="2051" name="AutoShape 3"/>
            <p:cNvSpPr>
              <a:spLocks/>
            </p:cNvSpPr>
            <p:nvPr/>
          </p:nvSpPr>
          <p:spPr bwMode="auto">
            <a:xfrm>
              <a:off x="0" y="0"/>
              <a:ext cx="1089" cy="480"/>
            </a:xfrm>
            <a:custGeom>
              <a:avLst/>
              <a:gdLst>
                <a:gd name="T0" fmla="*/ 10800 w 21600"/>
                <a:gd name="T1" fmla="*/ 10800 h 21600"/>
              </a:gdLst>
              <a:ahLst/>
              <a:cxnLst>
                <a:cxn ang="0">
                  <a:pos x="T0" y="T1"/>
                </a:cxn>
              </a:cxnLst>
              <a:rect l="0" t="0" r="r" b="b"/>
              <a:pathLst>
                <a:path w="21600" h="21600">
                  <a:moveTo>
                    <a:pt x="0" y="10675"/>
                  </a:moveTo>
                  <a:lnTo>
                    <a:pt x="4682" y="0"/>
                  </a:lnTo>
                  <a:lnTo>
                    <a:pt x="21600" y="0"/>
                  </a:lnTo>
                  <a:lnTo>
                    <a:pt x="21600" y="10925"/>
                  </a:lnTo>
                  <a:lnTo>
                    <a:pt x="16918" y="21600"/>
                  </a:lnTo>
                  <a:lnTo>
                    <a:pt x="0" y="21600"/>
                  </a:lnTo>
                  <a:close/>
                  <a:moveTo>
                    <a:pt x="0" y="10675"/>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2052" name="AutoShape 4"/>
            <p:cNvSpPr>
              <a:spLocks/>
            </p:cNvSpPr>
            <p:nvPr/>
          </p:nvSpPr>
          <p:spPr bwMode="auto">
            <a:xfrm>
              <a:off x="856" y="0"/>
              <a:ext cx="236" cy="480"/>
            </a:xfrm>
            <a:custGeom>
              <a:avLst/>
              <a:gdLst>
                <a:gd name="T0" fmla="*/ 10800 w 21600"/>
                <a:gd name="T1" fmla="*/ 10800 h 21600"/>
              </a:gdLst>
              <a:ahLst/>
              <a:cxnLst>
                <a:cxn ang="0">
                  <a:pos x="T0" y="T1"/>
                </a:cxn>
              </a:cxnLst>
              <a:rect l="0" t="0" r="r" b="b"/>
              <a:pathLst>
                <a:path w="21600" h="21600">
                  <a:moveTo>
                    <a:pt x="0" y="10675"/>
                  </a:moveTo>
                  <a:lnTo>
                    <a:pt x="21600" y="0"/>
                  </a:lnTo>
                  <a:lnTo>
                    <a:pt x="21600" y="10925"/>
                  </a:lnTo>
                  <a:lnTo>
                    <a:pt x="0" y="21600"/>
                  </a:lnTo>
                  <a:close/>
                  <a:moveTo>
                    <a:pt x="0" y="10675"/>
                  </a:moveTo>
                </a:path>
              </a:pathLst>
            </a:custGeom>
            <a:solidFill>
              <a:schemeClr val="accent1">
                <a:alpha val="20000"/>
              </a:schemeClr>
            </a:solidFill>
            <a:ln w="9525" cap="flat">
              <a:noFill/>
              <a:round/>
              <a:headEnd type="none" w="med" len="med"/>
              <a:tailEnd type="none" w="med" len="med"/>
            </a:ln>
          </p:spPr>
          <p:txBody>
            <a:bodyPr lIns="0" tIns="0" rIns="0" bIns="0"/>
            <a:lstStyle/>
            <a:p>
              <a:endParaRPr lang="en-US"/>
            </a:p>
          </p:txBody>
        </p:sp>
        <p:sp>
          <p:nvSpPr>
            <p:cNvPr id="2053" name="AutoShape 5"/>
            <p:cNvSpPr>
              <a:spLocks/>
            </p:cNvSpPr>
            <p:nvPr/>
          </p:nvSpPr>
          <p:spPr bwMode="auto">
            <a:xfrm>
              <a:off x="0" y="0"/>
              <a:ext cx="1089" cy="236"/>
            </a:xfrm>
            <a:custGeom>
              <a:avLst/>
              <a:gdLst>
                <a:gd name="T0" fmla="*/ 10800 w 21600"/>
                <a:gd name="T1" fmla="*/ 10800 h 21600"/>
              </a:gdLst>
              <a:ahLst/>
              <a:cxnLst>
                <a:cxn ang="0">
                  <a:pos x="T0" y="T1"/>
                </a:cxn>
              </a:cxnLst>
              <a:rect l="0" t="0" r="r" b="b"/>
              <a:pathLst>
                <a:path w="21600" h="21600">
                  <a:moveTo>
                    <a:pt x="0" y="21600"/>
                  </a:moveTo>
                  <a:lnTo>
                    <a:pt x="4682" y="0"/>
                  </a:lnTo>
                  <a:lnTo>
                    <a:pt x="21600" y="0"/>
                  </a:lnTo>
                  <a:lnTo>
                    <a:pt x="16918" y="21600"/>
                  </a:lnTo>
                  <a:close/>
                  <a:moveTo>
                    <a:pt x="0" y="21600"/>
                  </a:moveTo>
                </a:path>
              </a:pathLst>
            </a:custGeom>
            <a:solidFill>
              <a:srgbClr val="FFFFFF">
                <a:alpha val="20000"/>
              </a:srgbClr>
            </a:solidFill>
            <a:ln w="9525" cap="flat">
              <a:noFill/>
              <a:round/>
              <a:headEnd type="none" w="med" len="med"/>
              <a:tailEnd type="none" w="med" len="med"/>
            </a:ln>
          </p:spPr>
          <p:txBody>
            <a:bodyPr lIns="0" tIns="0" rIns="0" bIns="0"/>
            <a:lstStyle/>
            <a:p>
              <a:endParaRPr lang="en-US"/>
            </a:p>
          </p:txBody>
        </p:sp>
        <p:sp>
          <p:nvSpPr>
            <p:cNvPr id="2054" name="AutoShape 6"/>
            <p:cNvSpPr>
              <a:spLocks/>
            </p:cNvSpPr>
            <p:nvPr/>
          </p:nvSpPr>
          <p:spPr bwMode="auto">
            <a:xfrm>
              <a:off x="0" y="0"/>
              <a:ext cx="1089" cy="480"/>
            </a:xfrm>
            <a:custGeom>
              <a:avLst/>
              <a:gdLst>
                <a:gd name="T0" fmla="*/ 10800 w 21600"/>
                <a:gd name="T1" fmla="*/ 10800 h 21600"/>
              </a:gdLst>
              <a:ahLst/>
              <a:cxnLst>
                <a:cxn ang="0">
                  <a:pos x="T0" y="T1"/>
                </a:cxn>
              </a:cxnLst>
              <a:rect l="0" t="0" r="r" b="b"/>
              <a:pathLst>
                <a:path w="21600" h="21600">
                  <a:moveTo>
                    <a:pt x="0" y="10675"/>
                  </a:moveTo>
                  <a:lnTo>
                    <a:pt x="4682" y="0"/>
                  </a:lnTo>
                  <a:lnTo>
                    <a:pt x="21600" y="0"/>
                  </a:lnTo>
                  <a:lnTo>
                    <a:pt x="21600" y="10925"/>
                  </a:lnTo>
                  <a:lnTo>
                    <a:pt x="16918" y="21600"/>
                  </a:lnTo>
                  <a:lnTo>
                    <a:pt x="0" y="21600"/>
                  </a:lnTo>
                  <a:close/>
                  <a:moveTo>
                    <a:pt x="0" y="10675"/>
                  </a:moveTo>
                  <a:lnTo>
                    <a:pt x="16918" y="10675"/>
                  </a:lnTo>
                  <a:lnTo>
                    <a:pt x="21600" y="0"/>
                  </a:lnTo>
                  <a:moveTo>
                    <a:pt x="16918" y="10675"/>
                  </a:moveTo>
                  <a:lnTo>
                    <a:pt x="16918" y="21600"/>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grpSp>
        <p:nvGrpSpPr>
          <p:cNvPr id="3" name="Group 7"/>
          <p:cNvGrpSpPr>
            <a:grpSpLocks/>
          </p:cNvGrpSpPr>
          <p:nvPr/>
        </p:nvGrpSpPr>
        <p:grpSpPr bwMode="auto">
          <a:xfrm>
            <a:off x="3199643" y="2822354"/>
            <a:ext cx="1218902" cy="535781"/>
            <a:chOff x="0" y="0"/>
            <a:chExt cx="1092" cy="480"/>
          </a:xfrm>
        </p:grpSpPr>
        <p:sp>
          <p:nvSpPr>
            <p:cNvPr id="2056" name="AutoShape 8"/>
            <p:cNvSpPr>
              <a:spLocks/>
            </p:cNvSpPr>
            <p:nvPr/>
          </p:nvSpPr>
          <p:spPr bwMode="auto">
            <a:xfrm>
              <a:off x="0" y="0"/>
              <a:ext cx="1089" cy="480"/>
            </a:xfrm>
            <a:custGeom>
              <a:avLst/>
              <a:gdLst>
                <a:gd name="T0" fmla="*/ 10800 w 21600"/>
                <a:gd name="T1" fmla="*/ 10800 h 21600"/>
              </a:gdLst>
              <a:ahLst/>
              <a:cxnLst>
                <a:cxn ang="0">
                  <a:pos x="T0" y="T1"/>
                </a:cxn>
              </a:cxnLst>
              <a:rect l="0" t="0" r="r" b="b"/>
              <a:pathLst>
                <a:path w="21600" h="21600">
                  <a:moveTo>
                    <a:pt x="0" y="10675"/>
                  </a:moveTo>
                  <a:lnTo>
                    <a:pt x="4682" y="0"/>
                  </a:lnTo>
                  <a:lnTo>
                    <a:pt x="21600" y="0"/>
                  </a:lnTo>
                  <a:lnTo>
                    <a:pt x="21600" y="10925"/>
                  </a:lnTo>
                  <a:lnTo>
                    <a:pt x="16918" y="21600"/>
                  </a:lnTo>
                  <a:lnTo>
                    <a:pt x="0" y="21600"/>
                  </a:lnTo>
                  <a:close/>
                  <a:moveTo>
                    <a:pt x="0" y="10675"/>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2057" name="AutoShape 9"/>
            <p:cNvSpPr>
              <a:spLocks/>
            </p:cNvSpPr>
            <p:nvPr/>
          </p:nvSpPr>
          <p:spPr bwMode="auto">
            <a:xfrm>
              <a:off x="856" y="0"/>
              <a:ext cx="236" cy="480"/>
            </a:xfrm>
            <a:custGeom>
              <a:avLst/>
              <a:gdLst>
                <a:gd name="T0" fmla="*/ 10800 w 21600"/>
                <a:gd name="T1" fmla="*/ 10800 h 21600"/>
              </a:gdLst>
              <a:ahLst/>
              <a:cxnLst>
                <a:cxn ang="0">
                  <a:pos x="T0" y="T1"/>
                </a:cxn>
              </a:cxnLst>
              <a:rect l="0" t="0" r="r" b="b"/>
              <a:pathLst>
                <a:path w="21600" h="21600">
                  <a:moveTo>
                    <a:pt x="0" y="10675"/>
                  </a:moveTo>
                  <a:lnTo>
                    <a:pt x="21600" y="0"/>
                  </a:lnTo>
                  <a:lnTo>
                    <a:pt x="21600" y="10925"/>
                  </a:lnTo>
                  <a:lnTo>
                    <a:pt x="0" y="21600"/>
                  </a:lnTo>
                  <a:close/>
                  <a:moveTo>
                    <a:pt x="0" y="10675"/>
                  </a:moveTo>
                </a:path>
              </a:pathLst>
            </a:custGeom>
            <a:solidFill>
              <a:schemeClr val="accent1">
                <a:alpha val="20000"/>
              </a:schemeClr>
            </a:solidFill>
            <a:ln w="9525" cap="flat">
              <a:noFill/>
              <a:round/>
              <a:headEnd type="none" w="med" len="med"/>
              <a:tailEnd type="none" w="med" len="med"/>
            </a:ln>
          </p:spPr>
          <p:txBody>
            <a:bodyPr lIns="0" tIns="0" rIns="0" bIns="0"/>
            <a:lstStyle/>
            <a:p>
              <a:endParaRPr lang="en-US"/>
            </a:p>
          </p:txBody>
        </p:sp>
        <p:sp>
          <p:nvSpPr>
            <p:cNvPr id="2058" name="AutoShape 10"/>
            <p:cNvSpPr>
              <a:spLocks/>
            </p:cNvSpPr>
            <p:nvPr/>
          </p:nvSpPr>
          <p:spPr bwMode="auto">
            <a:xfrm>
              <a:off x="0" y="0"/>
              <a:ext cx="1089" cy="236"/>
            </a:xfrm>
            <a:custGeom>
              <a:avLst/>
              <a:gdLst>
                <a:gd name="T0" fmla="*/ 10800 w 21600"/>
                <a:gd name="T1" fmla="*/ 10800 h 21600"/>
              </a:gdLst>
              <a:ahLst/>
              <a:cxnLst>
                <a:cxn ang="0">
                  <a:pos x="T0" y="T1"/>
                </a:cxn>
              </a:cxnLst>
              <a:rect l="0" t="0" r="r" b="b"/>
              <a:pathLst>
                <a:path w="21600" h="21600">
                  <a:moveTo>
                    <a:pt x="0" y="21600"/>
                  </a:moveTo>
                  <a:lnTo>
                    <a:pt x="4682" y="0"/>
                  </a:lnTo>
                  <a:lnTo>
                    <a:pt x="21600" y="0"/>
                  </a:lnTo>
                  <a:lnTo>
                    <a:pt x="16918" y="21600"/>
                  </a:lnTo>
                  <a:close/>
                  <a:moveTo>
                    <a:pt x="0" y="21600"/>
                  </a:moveTo>
                </a:path>
              </a:pathLst>
            </a:custGeom>
            <a:solidFill>
              <a:srgbClr val="FFFFFF">
                <a:alpha val="20000"/>
              </a:srgbClr>
            </a:solidFill>
            <a:ln w="9525" cap="flat">
              <a:noFill/>
              <a:round/>
              <a:headEnd type="none" w="med" len="med"/>
              <a:tailEnd type="none" w="med" len="med"/>
            </a:ln>
          </p:spPr>
          <p:txBody>
            <a:bodyPr lIns="0" tIns="0" rIns="0" bIns="0"/>
            <a:lstStyle/>
            <a:p>
              <a:endParaRPr lang="en-US"/>
            </a:p>
          </p:txBody>
        </p:sp>
        <p:sp>
          <p:nvSpPr>
            <p:cNvPr id="2059" name="AutoShape 11"/>
            <p:cNvSpPr>
              <a:spLocks/>
            </p:cNvSpPr>
            <p:nvPr/>
          </p:nvSpPr>
          <p:spPr bwMode="auto">
            <a:xfrm>
              <a:off x="0" y="0"/>
              <a:ext cx="1089" cy="480"/>
            </a:xfrm>
            <a:custGeom>
              <a:avLst/>
              <a:gdLst>
                <a:gd name="T0" fmla="*/ 10800 w 21600"/>
                <a:gd name="T1" fmla="*/ 10800 h 21600"/>
              </a:gdLst>
              <a:ahLst/>
              <a:cxnLst>
                <a:cxn ang="0">
                  <a:pos x="T0" y="T1"/>
                </a:cxn>
              </a:cxnLst>
              <a:rect l="0" t="0" r="r" b="b"/>
              <a:pathLst>
                <a:path w="21600" h="21600">
                  <a:moveTo>
                    <a:pt x="0" y="10675"/>
                  </a:moveTo>
                  <a:lnTo>
                    <a:pt x="4682" y="0"/>
                  </a:lnTo>
                  <a:lnTo>
                    <a:pt x="21600" y="0"/>
                  </a:lnTo>
                  <a:lnTo>
                    <a:pt x="21600" y="10925"/>
                  </a:lnTo>
                  <a:lnTo>
                    <a:pt x="16918" y="21600"/>
                  </a:lnTo>
                  <a:lnTo>
                    <a:pt x="0" y="21600"/>
                  </a:lnTo>
                  <a:close/>
                  <a:moveTo>
                    <a:pt x="0" y="10675"/>
                  </a:moveTo>
                  <a:lnTo>
                    <a:pt x="16918" y="10675"/>
                  </a:lnTo>
                  <a:lnTo>
                    <a:pt x="21600" y="0"/>
                  </a:lnTo>
                  <a:moveTo>
                    <a:pt x="16918" y="10675"/>
                  </a:moveTo>
                  <a:lnTo>
                    <a:pt x="16918" y="21600"/>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grpSp>
        <p:nvGrpSpPr>
          <p:cNvPr id="4" name="Group 12"/>
          <p:cNvGrpSpPr>
            <a:grpSpLocks/>
          </p:cNvGrpSpPr>
          <p:nvPr/>
        </p:nvGrpSpPr>
        <p:grpSpPr bwMode="auto">
          <a:xfrm>
            <a:off x="3253313" y="2310699"/>
            <a:ext cx="1215554" cy="535781"/>
            <a:chOff x="0" y="0"/>
            <a:chExt cx="1089" cy="480"/>
          </a:xfrm>
        </p:grpSpPr>
        <p:sp>
          <p:nvSpPr>
            <p:cNvPr id="2061" name="AutoShape 13"/>
            <p:cNvSpPr>
              <a:spLocks/>
            </p:cNvSpPr>
            <p:nvPr/>
          </p:nvSpPr>
          <p:spPr bwMode="auto">
            <a:xfrm>
              <a:off x="0" y="0"/>
              <a:ext cx="1089" cy="480"/>
            </a:xfrm>
            <a:custGeom>
              <a:avLst/>
              <a:gdLst>
                <a:gd name="T0" fmla="*/ 10800 w 21600"/>
                <a:gd name="T1" fmla="*/ 10800 h 21600"/>
              </a:gdLst>
              <a:ahLst/>
              <a:cxnLst>
                <a:cxn ang="0">
                  <a:pos x="T0" y="T1"/>
                </a:cxn>
              </a:cxnLst>
              <a:rect l="0" t="0" r="r" b="b"/>
              <a:pathLst>
                <a:path w="21600" h="21600">
                  <a:moveTo>
                    <a:pt x="0" y="10675"/>
                  </a:moveTo>
                  <a:lnTo>
                    <a:pt x="4682" y="0"/>
                  </a:lnTo>
                  <a:lnTo>
                    <a:pt x="21600" y="0"/>
                  </a:lnTo>
                  <a:lnTo>
                    <a:pt x="21600" y="10925"/>
                  </a:lnTo>
                  <a:lnTo>
                    <a:pt x="16918" y="21600"/>
                  </a:lnTo>
                  <a:lnTo>
                    <a:pt x="0" y="21600"/>
                  </a:lnTo>
                  <a:close/>
                  <a:moveTo>
                    <a:pt x="0" y="10675"/>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2062" name="AutoShape 14"/>
            <p:cNvSpPr>
              <a:spLocks/>
            </p:cNvSpPr>
            <p:nvPr/>
          </p:nvSpPr>
          <p:spPr bwMode="auto">
            <a:xfrm>
              <a:off x="848" y="0"/>
              <a:ext cx="236" cy="480"/>
            </a:xfrm>
            <a:custGeom>
              <a:avLst/>
              <a:gdLst>
                <a:gd name="T0" fmla="*/ 10800 w 21600"/>
                <a:gd name="T1" fmla="*/ 10800 h 21600"/>
              </a:gdLst>
              <a:ahLst/>
              <a:cxnLst>
                <a:cxn ang="0">
                  <a:pos x="T0" y="T1"/>
                </a:cxn>
              </a:cxnLst>
              <a:rect l="0" t="0" r="r" b="b"/>
              <a:pathLst>
                <a:path w="21600" h="21600">
                  <a:moveTo>
                    <a:pt x="0" y="10675"/>
                  </a:moveTo>
                  <a:lnTo>
                    <a:pt x="21600" y="0"/>
                  </a:lnTo>
                  <a:lnTo>
                    <a:pt x="21600" y="10925"/>
                  </a:lnTo>
                  <a:lnTo>
                    <a:pt x="0" y="21600"/>
                  </a:lnTo>
                  <a:close/>
                  <a:moveTo>
                    <a:pt x="0" y="10675"/>
                  </a:moveTo>
                </a:path>
              </a:pathLst>
            </a:custGeom>
            <a:solidFill>
              <a:schemeClr val="accent1">
                <a:alpha val="20000"/>
              </a:schemeClr>
            </a:solidFill>
            <a:ln w="9525" cap="flat">
              <a:noFill/>
              <a:round/>
              <a:headEnd type="none" w="med" len="med"/>
              <a:tailEnd type="none" w="med" len="med"/>
            </a:ln>
          </p:spPr>
          <p:txBody>
            <a:bodyPr lIns="0" tIns="0" rIns="0" bIns="0"/>
            <a:lstStyle/>
            <a:p>
              <a:endParaRPr lang="en-US"/>
            </a:p>
          </p:txBody>
        </p:sp>
        <p:sp>
          <p:nvSpPr>
            <p:cNvPr id="2063" name="AutoShape 15"/>
            <p:cNvSpPr>
              <a:spLocks/>
            </p:cNvSpPr>
            <p:nvPr/>
          </p:nvSpPr>
          <p:spPr bwMode="auto">
            <a:xfrm>
              <a:off x="0" y="0"/>
              <a:ext cx="1089" cy="236"/>
            </a:xfrm>
            <a:custGeom>
              <a:avLst/>
              <a:gdLst>
                <a:gd name="T0" fmla="*/ 10800 w 21600"/>
                <a:gd name="T1" fmla="*/ 10800 h 21600"/>
              </a:gdLst>
              <a:ahLst/>
              <a:cxnLst>
                <a:cxn ang="0">
                  <a:pos x="T0" y="T1"/>
                </a:cxn>
              </a:cxnLst>
              <a:rect l="0" t="0" r="r" b="b"/>
              <a:pathLst>
                <a:path w="21600" h="21600">
                  <a:moveTo>
                    <a:pt x="0" y="21600"/>
                  </a:moveTo>
                  <a:lnTo>
                    <a:pt x="4682" y="0"/>
                  </a:lnTo>
                  <a:lnTo>
                    <a:pt x="21600" y="0"/>
                  </a:lnTo>
                  <a:lnTo>
                    <a:pt x="16918" y="21600"/>
                  </a:lnTo>
                  <a:close/>
                  <a:moveTo>
                    <a:pt x="0" y="21600"/>
                  </a:moveTo>
                </a:path>
              </a:pathLst>
            </a:custGeom>
            <a:solidFill>
              <a:srgbClr val="FFFFFF">
                <a:alpha val="20000"/>
              </a:srgbClr>
            </a:solidFill>
            <a:ln w="9525" cap="flat">
              <a:noFill/>
              <a:round/>
              <a:headEnd type="none" w="med" len="med"/>
              <a:tailEnd type="none" w="med" len="med"/>
            </a:ln>
          </p:spPr>
          <p:txBody>
            <a:bodyPr lIns="0" tIns="0" rIns="0" bIns="0"/>
            <a:lstStyle/>
            <a:p>
              <a:endParaRPr lang="en-US"/>
            </a:p>
          </p:txBody>
        </p:sp>
        <p:sp>
          <p:nvSpPr>
            <p:cNvPr id="2064" name="AutoShape 16"/>
            <p:cNvSpPr>
              <a:spLocks/>
            </p:cNvSpPr>
            <p:nvPr/>
          </p:nvSpPr>
          <p:spPr bwMode="auto">
            <a:xfrm>
              <a:off x="0" y="0"/>
              <a:ext cx="1089" cy="480"/>
            </a:xfrm>
            <a:custGeom>
              <a:avLst/>
              <a:gdLst>
                <a:gd name="T0" fmla="*/ 10800 w 21600"/>
                <a:gd name="T1" fmla="*/ 10800 h 21600"/>
              </a:gdLst>
              <a:ahLst/>
              <a:cxnLst>
                <a:cxn ang="0">
                  <a:pos x="T0" y="T1"/>
                </a:cxn>
              </a:cxnLst>
              <a:rect l="0" t="0" r="r" b="b"/>
              <a:pathLst>
                <a:path w="21600" h="21600">
                  <a:moveTo>
                    <a:pt x="0" y="10675"/>
                  </a:moveTo>
                  <a:lnTo>
                    <a:pt x="4682" y="0"/>
                  </a:lnTo>
                  <a:lnTo>
                    <a:pt x="21600" y="0"/>
                  </a:lnTo>
                  <a:lnTo>
                    <a:pt x="21600" y="10925"/>
                  </a:lnTo>
                  <a:lnTo>
                    <a:pt x="16918" y="21600"/>
                  </a:lnTo>
                  <a:lnTo>
                    <a:pt x="0" y="21600"/>
                  </a:lnTo>
                  <a:close/>
                  <a:moveTo>
                    <a:pt x="0" y="10675"/>
                  </a:moveTo>
                  <a:lnTo>
                    <a:pt x="16918" y="10675"/>
                  </a:lnTo>
                  <a:lnTo>
                    <a:pt x="21600" y="0"/>
                  </a:lnTo>
                  <a:moveTo>
                    <a:pt x="16918" y="10675"/>
                  </a:moveTo>
                  <a:lnTo>
                    <a:pt x="16918" y="21600"/>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pic>
        <p:nvPicPr>
          <p:cNvPr id="2065" name="Picture 17"/>
          <p:cNvPicPr>
            <a:picLocks noChangeAspect="1" noChangeArrowheads="1"/>
          </p:cNvPicPr>
          <p:nvPr/>
        </p:nvPicPr>
        <p:blipFill>
          <a:blip r:embed="rId4" cstate="print"/>
          <a:srcRect/>
          <a:stretch>
            <a:fillRect/>
          </a:stretch>
        </p:blipFill>
        <p:spPr bwMode="auto">
          <a:xfrm>
            <a:off x="334759" y="4505363"/>
            <a:ext cx="1705570" cy="1135186"/>
          </a:xfrm>
          <a:prstGeom prst="rect">
            <a:avLst/>
          </a:prstGeom>
          <a:noFill/>
          <a:ln w="12700" cap="flat">
            <a:noFill/>
            <a:miter lim="800000"/>
            <a:headEnd/>
            <a:tailEnd/>
          </a:ln>
        </p:spPr>
      </p:pic>
      <p:pic>
        <p:nvPicPr>
          <p:cNvPr id="2068" name="Picture 20"/>
          <p:cNvPicPr>
            <a:picLocks noChangeAspect="1" noChangeArrowheads="1"/>
          </p:cNvPicPr>
          <p:nvPr/>
        </p:nvPicPr>
        <p:blipFill>
          <a:blip r:embed="rId5" cstate="print"/>
          <a:srcRect/>
          <a:stretch>
            <a:fillRect/>
          </a:stretch>
        </p:blipFill>
        <p:spPr bwMode="auto">
          <a:xfrm>
            <a:off x="7304485" y="-8929"/>
            <a:ext cx="1535906" cy="1029146"/>
          </a:xfrm>
          <a:prstGeom prst="rect">
            <a:avLst/>
          </a:prstGeom>
          <a:noFill/>
          <a:ln w="12700" cap="flat">
            <a:noFill/>
            <a:miter lim="800000"/>
            <a:headEnd/>
            <a:tailEnd/>
          </a:ln>
        </p:spPr>
      </p:pic>
      <p:pic>
        <p:nvPicPr>
          <p:cNvPr id="2069" name="Picture 21"/>
          <p:cNvPicPr>
            <a:picLocks noChangeAspect="1" noChangeArrowheads="1"/>
          </p:cNvPicPr>
          <p:nvPr/>
        </p:nvPicPr>
        <p:blipFill>
          <a:blip r:embed="rId6" cstate="print"/>
          <a:srcRect/>
          <a:stretch>
            <a:fillRect/>
          </a:stretch>
        </p:blipFill>
        <p:spPr bwMode="auto">
          <a:xfrm>
            <a:off x="402425" y="1751402"/>
            <a:ext cx="1672084" cy="1134070"/>
          </a:xfrm>
          <a:prstGeom prst="rect">
            <a:avLst/>
          </a:prstGeom>
          <a:noFill/>
          <a:ln w="12700" cap="flat">
            <a:noFill/>
            <a:miter lim="800000"/>
            <a:headEnd/>
            <a:tailEnd/>
          </a:ln>
        </p:spPr>
      </p:pic>
      <p:pic>
        <p:nvPicPr>
          <p:cNvPr id="2071" name="Picture 23"/>
          <p:cNvPicPr>
            <a:picLocks noChangeAspect="1" noChangeArrowheads="1"/>
          </p:cNvPicPr>
          <p:nvPr/>
        </p:nvPicPr>
        <p:blipFill>
          <a:blip r:embed="rId7" cstate="print"/>
          <a:srcRect/>
          <a:stretch>
            <a:fillRect/>
          </a:stretch>
        </p:blipFill>
        <p:spPr bwMode="auto">
          <a:xfrm>
            <a:off x="383977" y="151805"/>
            <a:ext cx="1068214" cy="598289"/>
          </a:xfrm>
          <a:prstGeom prst="rect">
            <a:avLst/>
          </a:prstGeom>
          <a:noFill/>
          <a:ln w="9525" cap="flat">
            <a:noFill/>
            <a:miter lim="800000"/>
            <a:headEnd/>
            <a:tailEnd/>
          </a:ln>
        </p:spPr>
      </p:pic>
      <p:sp>
        <p:nvSpPr>
          <p:cNvPr id="2072" name="Line 24"/>
          <p:cNvSpPr>
            <a:spLocks noChangeShapeType="1"/>
          </p:cNvSpPr>
          <p:nvPr/>
        </p:nvSpPr>
        <p:spPr bwMode="auto">
          <a:xfrm>
            <a:off x="383976" y="991195"/>
            <a:ext cx="8384977" cy="1117"/>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2073" name="Rectangle 25"/>
          <p:cNvSpPr>
            <a:spLocks noGrp="1" noChangeArrowheads="1"/>
          </p:cNvSpPr>
          <p:nvPr>
            <p:ph type="title"/>
          </p:nvPr>
        </p:nvSpPr>
        <p:spPr>
          <a:xfrm>
            <a:off x="1598414" y="151805"/>
            <a:ext cx="6581180" cy="607219"/>
          </a:xfrm>
          <a:ln/>
        </p:spPr>
        <p:txBody>
          <a:bodyPr/>
          <a:lstStyle/>
          <a:p>
            <a:pPr algn="ctr"/>
            <a:r>
              <a:rPr lang="en-US"/>
              <a:t>Jalalabad Clinics Pilot</a:t>
            </a:r>
          </a:p>
        </p:txBody>
      </p:sp>
      <p:sp>
        <p:nvSpPr>
          <p:cNvPr id="2074" name="Rectangle 26"/>
          <p:cNvSpPr>
            <a:spLocks/>
          </p:cNvSpPr>
          <p:nvPr/>
        </p:nvSpPr>
        <p:spPr bwMode="auto">
          <a:xfrm>
            <a:off x="3484118" y="3037880"/>
            <a:ext cx="504544" cy="228506"/>
          </a:xfrm>
          <a:prstGeom prst="rect">
            <a:avLst/>
          </a:prstGeom>
          <a:noFill/>
          <a:ln w="12700" cap="rnd">
            <a:noFill/>
            <a:round/>
            <a:headEnd type="none" w="med" len="med"/>
            <a:tailEnd type="none" w="med" len="med"/>
          </a:ln>
        </p:spPr>
        <p:txBody>
          <a:bodyPr wrap="none" lIns="26788" tIns="26788" rIns="26788" bIns="26788">
            <a:spAutoFit/>
          </a:bodyPr>
          <a:lstStyle/>
          <a:p>
            <a:r>
              <a:rPr lang="en-US" sz="1700" b="1" dirty="0">
                <a:solidFill>
                  <a:srgbClr val="FFFFFF"/>
                </a:solidFill>
                <a:cs typeface="Arial" charset="0"/>
                <a:sym typeface="Arial" charset="0"/>
              </a:rPr>
              <a:t>EMAIL</a:t>
            </a:r>
          </a:p>
        </p:txBody>
      </p:sp>
      <p:sp>
        <p:nvSpPr>
          <p:cNvPr id="2075" name="Rectangle 27"/>
          <p:cNvSpPr>
            <a:spLocks/>
          </p:cNvSpPr>
          <p:nvPr/>
        </p:nvSpPr>
        <p:spPr bwMode="auto">
          <a:xfrm>
            <a:off x="3566997" y="2536576"/>
            <a:ext cx="392333" cy="228506"/>
          </a:xfrm>
          <a:prstGeom prst="rect">
            <a:avLst/>
          </a:prstGeom>
          <a:noFill/>
          <a:ln w="12700" cap="rnd">
            <a:noFill/>
            <a:round/>
            <a:headEnd type="none" w="med" len="med"/>
            <a:tailEnd type="none" w="med" len="med"/>
          </a:ln>
        </p:spPr>
        <p:txBody>
          <a:bodyPr wrap="none" lIns="26788" tIns="26788" rIns="26788" bIns="26788">
            <a:spAutoFit/>
          </a:bodyPr>
          <a:lstStyle/>
          <a:p>
            <a:r>
              <a:rPr lang="en-US" sz="1700" b="1" dirty="0">
                <a:solidFill>
                  <a:srgbClr val="FFFFFF"/>
                </a:solidFill>
                <a:cs typeface="Arial" charset="0"/>
                <a:sym typeface="Arial" charset="0"/>
              </a:rPr>
              <a:t>WEB</a:t>
            </a:r>
          </a:p>
        </p:txBody>
      </p:sp>
      <p:sp>
        <p:nvSpPr>
          <p:cNvPr id="2083" name="Rectangle 35"/>
          <p:cNvSpPr>
            <a:spLocks/>
          </p:cNvSpPr>
          <p:nvPr/>
        </p:nvSpPr>
        <p:spPr bwMode="auto">
          <a:xfrm>
            <a:off x="6106336" y="2318070"/>
            <a:ext cx="490116" cy="402913"/>
          </a:xfrm>
          <a:prstGeom prst="rect">
            <a:avLst/>
          </a:prstGeom>
          <a:noFill/>
          <a:ln w="12700" cap="rnd">
            <a:noFill/>
            <a:round/>
            <a:headEnd type="none" w="med" len="med"/>
            <a:tailEnd type="none" w="med" len="med"/>
          </a:ln>
        </p:spPr>
        <p:txBody>
          <a:bodyPr wrap="none" lIns="26788" tIns="26788" rIns="26788" bIns="26788">
            <a:spAutoFit/>
          </a:bodyPr>
          <a:lstStyle/>
          <a:p>
            <a:r>
              <a:rPr lang="en-US" sz="1700" b="1" dirty="0">
                <a:solidFill>
                  <a:srgbClr val="0C3B5D"/>
                </a:solidFill>
                <a:cs typeface="Arial" charset="0"/>
                <a:sym typeface="Arial" charset="0"/>
              </a:rPr>
              <a:t>MORE</a:t>
            </a:r>
            <a:r>
              <a:rPr lang="en-US" sz="1700" b="1" dirty="0">
                <a:solidFill>
                  <a:srgbClr val="71A0DB"/>
                </a:solidFill>
                <a:cs typeface="Arial" charset="0"/>
                <a:sym typeface="Arial" charset="0"/>
              </a:rPr>
              <a:t/>
            </a:r>
            <a:br>
              <a:rPr lang="en-US" sz="1700" b="1" dirty="0">
                <a:solidFill>
                  <a:srgbClr val="71A0DB"/>
                </a:solidFill>
                <a:cs typeface="Arial" charset="0"/>
                <a:sym typeface="Arial" charset="0"/>
              </a:rPr>
            </a:br>
            <a:r>
              <a:rPr lang="en-US" sz="1700" b="1" dirty="0">
                <a:solidFill>
                  <a:srgbClr val="0C3B5D"/>
                </a:solidFill>
                <a:cs typeface="Arial" charset="0"/>
                <a:sym typeface="Arial" charset="0"/>
              </a:rPr>
              <a:t>EYES</a:t>
            </a:r>
          </a:p>
        </p:txBody>
      </p:sp>
      <p:sp>
        <p:nvSpPr>
          <p:cNvPr id="2084" name="Rectangle 36"/>
          <p:cNvSpPr>
            <a:spLocks noGrp="1" noChangeArrowheads="1"/>
          </p:cNvSpPr>
          <p:nvPr>
            <p:ph type="body" idx="1"/>
          </p:nvPr>
        </p:nvSpPr>
        <p:spPr>
          <a:xfrm>
            <a:off x="781443" y="5824079"/>
            <a:ext cx="7376905" cy="695474"/>
          </a:xfrm>
          <a:gradFill rotWithShape="0">
            <a:gsLst>
              <a:gs pos="0">
                <a:srgbClr val="EDF5FF"/>
              </a:gs>
              <a:gs pos="65001">
                <a:srgbClr val="D1E5FF"/>
              </a:gs>
              <a:gs pos="100000">
                <a:srgbClr val="BDDBFE"/>
              </a:gs>
            </a:gsLst>
            <a:lin ang="5400000" scaled="1"/>
          </a:gradFill>
          <a:ln w="9525">
            <a:solidFill>
              <a:srgbClr val="4A7DBB"/>
            </a:solidFill>
          </a:ln>
          <a:effectLst>
            <a:outerShdw dist="19999" dir="5400000" algn="ctr" rotWithShape="0">
              <a:schemeClr val="bg2">
                <a:alpha val="37999"/>
              </a:schemeClr>
            </a:outerShdw>
          </a:effectLst>
        </p:spPr>
        <p:txBody>
          <a:bodyPr>
            <a:normAutofit/>
          </a:bodyPr>
          <a:lstStyle/>
          <a:p>
            <a:pPr marL="214305" indent="-214305">
              <a:spcBef>
                <a:spcPts val="0"/>
              </a:spcBef>
            </a:pPr>
            <a:r>
              <a:rPr lang="en-US" sz="1600" dirty="0" smtClean="0">
                <a:latin typeface="Calibri" charset="0"/>
                <a:ea typeface="Calibri" charset="0"/>
                <a:cs typeface="Calibri" charset="0"/>
                <a:sym typeface="Calibri" charset="0"/>
              </a:rPr>
              <a:t>As </a:t>
            </a:r>
            <a:r>
              <a:rPr lang="en-US" sz="1600" dirty="0">
                <a:latin typeface="Calibri" charset="0"/>
                <a:ea typeface="Calibri" charset="0"/>
                <a:cs typeface="Calibri" charset="0"/>
                <a:sym typeface="Calibri" charset="0"/>
              </a:rPr>
              <a:t>patients wait for medical </a:t>
            </a:r>
            <a:r>
              <a:rPr lang="en-US" sz="1600" dirty="0" smtClean="0">
                <a:latin typeface="Calibri" charset="0"/>
                <a:ea typeface="Calibri" charset="0"/>
                <a:cs typeface="Calibri" charset="0"/>
                <a:sym typeface="Calibri" charset="0"/>
              </a:rPr>
              <a:t>services in clinics, </a:t>
            </a:r>
            <a:r>
              <a:rPr lang="en-US" sz="1600" dirty="0">
                <a:latin typeface="Calibri" charset="0"/>
                <a:ea typeface="Calibri" charset="0"/>
                <a:cs typeface="Calibri" charset="0"/>
                <a:sym typeface="Calibri" charset="0"/>
              </a:rPr>
              <a:t>they can use the internet for free</a:t>
            </a:r>
            <a:endParaRPr lang="en-US" sz="1600" dirty="0">
              <a:latin typeface="Calibri" charset="0"/>
              <a:sym typeface="Calibri" charset="0"/>
            </a:endParaRPr>
          </a:p>
          <a:p>
            <a:pPr marL="214305" indent="-214305">
              <a:spcBef>
                <a:spcPts val="0"/>
              </a:spcBef>
            </a:pPr>
            <a:r>
              <a:rPr lang="en-US" sz="1600" dirty="0">
                <a:latin typeface="Calibri" charset="0"/>
                <a:ea typeface="Calibri" charset="0"/>
                <a:cs typeface="Calibri" charset="0"/>
                <a:sym typeface="Calibri" charset="0"/>
              </a:rPr>
              <a:t>They fill out a simple form asking for targeted information</a:t>
            </a:r>
            <a:endParaRPr lang="en-US" sz="1600" dirty="0">
              <a:latin typeface="Calibri" charset="0"/>
              <a:sym typeface="Calibri" charset="0"/>
            </a:endParaRPr>
          </a:p>
        </p:txBody>
      </p:sp>
      <p:sp>
        <p:nvSpPr>
          <p:cNvPr id="2085" name="Rectangle 37"/>
          <p:cNvSpPr>
            <a:spLocks/>
          </p:cNvSpPr>
          <p:nvPr/>
        </p:nvSpPr>
        <p:spPr bwMode="auto">
          <a:xfrm>
            <a:off x="3457145" y="3489760"/>
            <a:ext cx="520574" cy="228506"/>
          </a:xfrm>
          <a:prstGeom prst="rect">
            <a:avLst/>
          </a:prstGeom>
          <a:noFill/>
          <a:ln w="12700" cap="rnd">
            <a:noFill/>
            <a:round/>
            <a:headEnd type="none" w="med" len="med"/>
            <a:tailEnd type="none" w="med" len="med"/>
          </a:ln>
        </p:spPr>
        <p:txBody>
          <a:bodyPr wrap="none" lIns="26788" tIns="26788" rIns="26788" bIns="26788">
            <a:spAutoFit/>
          </a:bodyPr>
          <a:lstStyle/>
          <a:p>
            <a:r>
              <a:rPr lang="en-US" sz="1700" b="1" dirty="0">
                <a:solidFill>
                  <a:srgbClr val="FFFFFF"/>
                </a:solidFill>
                <a:cs typeface="Arial" charset="0"/>
                <a:sym typeface="Arial" charset="0"/>
              </a:rPr>
              <a:t>AUDIO</a:t>
            </a:r>
          </a:p>
        </p:txBody>
      </p:sp>
      <p:pic>
        <p:nvPicPr>
          <p:cNvPr id="2090" name="Picture 42"/>
          <p:cNvPicPr>
            <a:picLocks noChangeAspect="1" noChangeArrowheads="1"/>
          </p:cNvPicPr>
          <p:nvPr/>
        </p:nvPicPr>
        <p:blipFill>
          <a:blip r:embed="rId8" cstate="print"/>
          <a:srcRect/>
          <a:stretch>
            <a:fillRect/>
          </a:stretch>
        </p:blipFill>
        <p:spPr bwMode="auto">
          <a:xfrm>
            <a:off x="375325" y="3066549"/>
            <a:ext cx="1576090" cy="1180951"/>
          </a:xfrm>
          <a:prstGeom prst="rect">
            <a:avLst/>
          </a:prstGeom>
          <a:noFill/>
          <a:ln w="12700" cap="flat">
            <a:noFill/>
            <a:miter lim="800000"/>
            <a:headEnd/>
            <a:tailEnd/>
          </a:ln>
        </p:spPr>
      </p:pic>
      <p:pic>
        <p:nvPicPr>
          <p:cNvPr id="46" name="Picture 4"/>
          <p:cNvPicPr>
            <a:picLocks noChangeAspect="1" noChangeArrowheads="1"/>
          </p:cNvPicPr>
          <p:nvPr/>
        </p:nvPicPr>
        <p:blipFill>
          <a:blip r:embed="rId9" cstate="print"/>
          <a:srcRect/>
          <a:stretch>
            <a:fillRect/>
          </a:stretch>
        </p:blipFill>
        <p:spPr bwMode="auto">
          <a:xfrm>
            <a:off x="5187254" y="3964908"/>
            <a:ext cx="2317120" cy="1628370"/>
          </a:xfrm>
          <a:prstGeom prst="rect">
            <a:avLst/>
          </a:prstGeom>
          <a:noFill/>
          <a:ln w="9525">
            <a:noFill/>
            <a:miter lim="800000"/>
            <a:headEnd/>
            <a:tailEnd/>
          </a:ln>
        </p:spPr>
      </p:pic>
      <p:cxnSp>
        <p:nvCxnSpPr>
          <p:cNvPr id="47" name="Elbow Connector 77"/>
          <p:cNvCxnSpPr>
            <a:endCxn id="48" idx="0"/>
          </p:cNvCxnSpPr>
          <p:nvPr/>
        </p:nvCxnSpPr>
        <p:spPr>
          <a:xfrm>
            <a:off x="6674278" y="1771718"/>
            <a:ext cx="1347504" cy="923982"/>
          </a:xfrm>
          <a:prstGeom prst="bentConnector2">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7089569" y="2695700"/>
            <a:ext cx="1864426" cy="9856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solidFill>
                  <a:schemeClr val="tx2">
                    <a:lumMod val="50000"/>
                  </a:schemeClr>
                </a:solidFill>
              </a:rPr>
              <a:t>Visualization for Stability Planning</a:t>
            </a:r>
          </a:p>
        </p:txBody>
      </p:sp>
      <p:cxnSp>
        <p:nvCxnSpPr>
          <p:cNvPr id="49" name="Elbow Connector 77"/>
          <p:cNvCxnSpPr>
            <a:stCxn id="2083" idx="2"/>
            <a:endCxn id="46" idx="0"/>
          </p:cNvCxnSpPr>
          <p:nvPr/>
        </p:nvCxnSpPr>
        <p:spPr>
          <a:xfrm rot="5400000">
            <a:off x="5726642" y="3340155"/>
            <a:ext cx="1243925" cy="5580"/>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67" name="Can 66"/>
          <p:cNvSpPr/>
          <p:nvPr/>
        </p:nvSpPr>
        <p:spPr>
          <a:xfrm>
            <a:off x="6009260" y="1314518"/>
            <a:ext cx="665018"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Elbow Connector 77"/>
          <p:cNvCxnSpPr>
            <a:stCxn id="2049" idx="3"/>
            <a:endCxn id="67" idx="2"/>
          </p:cNvCxnSpPr>
          <p:nvPr/>
        </p:nvCxnSpPr>
        <p:spPr>
          <a:xfrm flipV="1">
            <a:off x="4646714" y="1771718"/>
            <a:ext cx="1362546" cy="3381"/>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85" name="Elbow Connector 77"/>
          <p:cNvCxnSpPr>
            <a:stCxn id="2090" idx="3"/>
          </p:cNvCxnSpPr>
          <p:nvPr/>
        </p:nvCxnSpPr>
        <p:spPr>
          <a:xfrm flipV="1">
            <a:off x="1951415" y="3182587"/>
            <a:ext cx="1159920" cy="474438"/>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02" name="Elbow Connector 77"/>
          <p:cNvCxnSpPr/>
          <p:nvPr/>
        </p:nvCxnSpPr>
        <p:spPr>
          <a:xfrm>
            <a:off x="2044438" y="2384387"/>
            <a:ext cx="1197526" cy="204434"/>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03" name="Elbow Connector 77"/>
          <p:cNvCxnSpPr/>
          <p:nvPr/>
        </p:nvCxnSpPr>
        <p:spPr>
          <a:xfrm flipV="1">
            <a:off x="2042459" y="3990109"/>
            <a:ext cx="1698268" cy="1087999"/>
          </a:xfrm>
          <a:prstGeom prst="bentConnector3">
            <a:avLst>
              <a:gd name="adj1" fmla="val 100347"/>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120" name="Rectangle 119"/>
          <p:cNvSpPr/>
          <p:nvPr/>
        </p:nvSpPr>
        <p:spPr>
          <a:xfrm>
            <a:off x="7238013" y="4352744"/>
            <a:ext cx="1905987" cy="646331"/>
          </a:xfrm>
          <a:prstGeom prst="rect">
            <a:avLst/>
          </a:prstGeom>
        </p:spPr>
        <p:txBody>
          <a:bodyPr wrap="square">
            <a:spAutoFit/>
          </a:bodyPr>
          <a:lstStyle/>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CLINIC</a:t>
            </a:r>
          </a:p>
          <a:p>
            <a:pPr algn="ctr"/>
            <a:r>
              <a:rPr lang="en-US" b="1" baseline="0" dirty="0" smtClean="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rPr>
              <a:t>WEBSITE</a:t>
            </a:r>
            <a:endParaRPr lang="en-US" b="1" baseline="0" dirty="0">
              <a:ln w="10541" cmpd="sng">
                <a:solidFill>
                  <a:schemeClr val="accent1">
                    <a:shade val="88000"/>
                    <a:satMod val="110000"/>
                  </a:schemeClr>
                </a:solidFill>
                <a:prstDash val="solid"/>
              </a:ln>
              <a:gradFill>
                <a:gsLst>
                  <a:gs pos="0">
                    <a:schemeClr val="tx1">
                      <a:lumMod val="50000"/>
                      <a:lumOff val="50000"/>
                    </a:schemeClr>
                  </a:gs>
                  <a:gs pos="100000">
                    <a:schemeClr val="tx1"/>
                  </a:gs>
                </a:gsLst>
                <a:lin ang="5400000"/>
              </a:gradFill>
            </a:endParaRPr>
          </a:p>
        </p:txBody>
      </p:sp>
      <p:sp>
        <p:nvSpPr>
          <p:cNvPr id="45" name="Rectangle 44"/>
          <p:cNvSpPr/>
          <p:nvPr/>
        </p:nvSpPr>
        <p:spPr>
          <a:xfrm>
            <a:off x="5867400" y="15240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Jalalabad</a:t>
            </a:r>
            <a:r>
              <a:rPr lang="en-US" dirty="0" smtClean="0"/>
              <a:t> Clinics Pilot Overview</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23</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a:bodyPr>
          <a:lstStyle/>
          <a:p>
            <a:r>
              <a:rPr lang="en-US" dirty="0" smtClean="0"/>
              <a:t>DARPA Objective: Gather data from persons waiting to be seen </a:t>
            </a:r>
          </a:p>
          <a:p>
            <a:r>
              <a:rPr lang="en-US" dirty="0" smtClean="0"/>
              <a:t>Description of current process: </a:t>
            </a:r>
          </a:p>
          <a:p>
            <a:pPr lvl="1"/>
            <a:r>
              <a:rPr lang="en-US" dirty="0" smtClean="0"/>
              <a:t>There is currently no process for gathering data from medical clinic patients</a:t>
            </a:r>
          </a:p>
          <a:p>
            <a:r>
              <a:rPr lang="en-US" dirty="0" smtClean="0"/>
              <a:t>Scale and Schedule: </a:t>
            </a:r>
          </a:p>
          <a:p>
            <a:pPr lvl="1"/>
            <a:r>
              <a:rPr lang="en-US" dirty="0" smtClean="0"/>
              <a:t>Commencing in February 2011, install 50 web-connected computers in the waiting rooms of selected clinics</a:t>
            </a:r>
          </a:p>
          <a:p>
            <a:pPr lvl="1"/>
            <a:r>
              <a:rPr lang="en-US" dirty="0" smtClean="0"/>
              <a:t>As patients wait for medical services, they can use the internet for free, provided they fill out a simple form asking for targeted information</a:t>
            </a:r>
          </a:p>
          <a:p>
            <a:pPr lvl="1"/>
            <a:r>
              <a:rPr lang="en-US" dirty="0" smtClean="0"/>
              <a:t>Forms can be changed quickly based on emerging information needs</a:t>
            </a:r>
          </a:p>
          <a:p>
            <a:pPr>
              <a:spcBef>
                <a:spcPts val="0"/>
              </a:spcBef>
            </a:pPr>
            <a:r>
              <a:rPr lang="en-US" dirty="0" smtClean="0"/>
              <a:t>Issues:</a:t>
            </a:r>
          </a:p>
          <a:p>
            <a:pPr lvl="1">
              <a:spcBef>
                <a:spcPts val="0"/>
              </a:spcBef>
            </a:pPr>
            <a:r>
              <a:rPr lang="en-US" dirty="0" smtClean="0"/>
              <a:t>WWW Network connectivity</a:t>
            </a:r>
          </a:p>
          <a:p>
            <a:pPr lvl="1">
              <a:spcBef>
                <a:spcPts val="0"/>
              </a:spcBef>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94" name="Rectangle 34"/>
          <p:cNvSpPr>
            <a:spLocks/>
          </p:cNvSpPr>
          <p:nvPr/>
        </p:nvSpPr>
        <p:spPr bwMode="auto">
          <a:xfrm>
            <a:off x="5537283" y="4186845"/>
            <a:ext cx="538163" cy="446564"/>
          </a:xfrm>
          <a:prstGeom prst="rect">
            <a:avLst/>
          </a:prstGeom>
          <a:noFill/>
          <a:ln w="12700" cap="rnd">
            <a:noFill/>
            <a:round/>
            <a:headEnd type="none" w="med" len="med"/>
            <a:tailEnd type="none" w="med" len="med"/>
          </a:ln>
        </p:spPr>
        <p:txBody>
          <a:bodyPr wrap="none" lIns="38100" tIns="38100" rIns="38100" bIns="38100">
            <a:spAutoFit/>
          </a:bodyPr>
          <a:lstStyle/>
          <a:p>
            <a:r>
              <a:rPr lang="en-US" sz="1800" b="1" dirty="0">
                <a:solidFill>
                  <a:srgbClr val="0C3B5D"/>
                </a:solidFill>
                <a:latin typeface="Arial" charset="0"/>
                <a:cs typeface="Arial" charset="0"/>
                <a:sym typeface="Arial" charset="0"/>
              </a:rPr>
              <a:t>MORE</a:t>
            </a:r>
            <a:r>
              <a:rPr lang="en-US" sz="1800" b="1" dirty="0">
                <a:solidFill>
                  <a:srgbClr val="71A0DB"/>
                </a:solidFill>
                <a:latin typeface="Arial" charset="0"/>
                <a:cs typeface="Arial" charset="0"/>
                <a:sym typeface="Arial" charset="0"/>
              </a:rPr>
              <a:t/>
            </a:r>
            <a:br>
              <a:rPr lang="en-US" sz="1800" b="1" dirty="0">
                <a:solidFill>
                  <a:srgbClr val="71A0DB"/>
                </a:solidFill>
                <a:latin typeface="Arial" charset="0"/>
                <a:cs typeface="Arial" charset="0"/>
                <a:sym typeface="Arial" charset="0"/>
              </a:rPr>
            </a:br>
            <a:r>
              <a:rPr lang="en-US" sz="1800" b="1" dirty="0">
                <a:solidFill>
                  <a:srgbClr val="0C3B5D"/>
                </a:solidFill>
                <a:latin typeface="Arial" charset="0"/>
                <a:cs typeface="Arial" charset="0"/>
                <a:sym typeface="Arial" charset="0"/>
              </a:rPr>
              <a:t>EYES</a:t>
            </a:r>
          </a:p>
        </p:txBody>
      </p:sp>
      <p:sp>
        <p:nvSpPr>
          <p:cNvPr id="49" name="Slide Number Placeholder 3"/>
          <p:cNvSpPr>
            <a:spLocks noGrp="1"/>
          </p:cNvSpPr>
          <p:nvPr>
            <p:ph type="sldNum" sz="quarter" idx="10"/>
          </p:nvPr>
        </p:nvSpPr>
        <p:spPr/>
        <p:txBody>
          <a:bodyPr/>
          <a:lstStyle/>
          <a:p>
            <a:fld id="{164B6596-5169-4A76-993D-21424135E9DD}" type="slidenum">
              <a:rPr lang="en-US"/>
              <a:pPr/>
              <a:t>24</a:t>
            </a:fld>
            <a:endParaRPr lang="en-US" dirty="0"/>
          </a:p>
        </p:txBody>
      </p:sp>
      <p:pic>
        <p:nvPicPr>
          <p:cNvPr id="15364" name="Picture 4"/>
          <p:cNvPicPr>
            <a:picLocks noChangeAspect="1" noChangeArrowheads="1"/>
          </p:cNvPicPr>
          <p:nvPr/>
        </p:nvPicPr>
        <p:blipFill>
          <a:blip r:embed="rId3" cstate="print"/>
          <a:srcRect/>
          <a:stretch>
            <a:fillRect/>
          </a:stretch>
        </p:blipFill>
        <p:spPr bwMode="auto">
          <a:xfrm>
            <a:off x="268680" y="1045359"/>
            <a:ext cx="1320800" cy="939800"/>
          </a:xfrm>
          <a:prstGeom prst="rect">
            <a:avLst/>
          </a:prstGeom>
          <a:noFill/>
          <a:ln w="12700" cap="flat">
            <a:noFill/>
            <a:miter lim="800000"/>
            <a:headEnd/>
            <a:tailEnd/>
          </a:ln>
        </p:spPr>
      </p:pic>
      <p:pic>
        <p:nvPicPr>
          <p:cNvPr id="15365" name="Picture 5"/>
          <p:cNvPicPr>
            <a:picLocks noChangeAspect="1" noChangeArrowheads="1"/>
          </p:cNvPicPr>
          <p:nvPr/>
        </p:nvPicPr>
        <p:blipFill>
          <a:blip r:embed="rId4" cstate="print"/>
          <a:srcRect/>
          <a:stretch>
            <a:fillRect/>
          </a:stretch>
        </p:blipFill>
        <p:spPr bwMode="auto">
          <a:xfrm>
            <a:off x="2135085" y="1125187"/>
            <a:ext cx="1724395" cy="1148457"/>
          </a:xfrm>
          <a:prstGeom prst="rect">
            <a:avLst/>
          </a:prstGeom>
          <a:noFill/>
          <a:ln w="12700" cap="flat">
            <a:noFill/>
            <a:miter lim="800000"/>
            <a:headEnd/>
            <a:tailEnd/>
          </a:ln>
        </p:spPr>
      </p:pic>
      <p:pic>
        <p:nvPicPr>
          <p:cNvPr id="15368" name="Picture 8"/>
          <p:cNvPicPr>
            <a:picLocks noChangeAspect="1" noChangeArrowheads="1"/>
          </p:cNvPicPr>
          <p:nvPr/>
        </p:nvPicPr>
        <p:blipFill>
          <a:blip r:embed="rId5" cstate="print"/>
          <a:srcRect/>
          <a:stretch>
            <a:fillRect/>
          </a:stretch>
        </p:blipFill>
        <p:spPr bwMode="auto">
          <a:xfrm>
            <a:off x="6200322" y="1226295"/>
            <a:ext cx="984250" cy="736600"/>
          </a:xfrm>
          <a:prstGeom prst="rect">
            <a:avLst/>
          </a:prstGeom>
          <a:noFill/>
          <a:ln w="12700" cap="flat">
            <a:noFill/>
            <a:miter lim="800000"/>
            <a:headEnd/>
            <a:tailEnd/>
          </a:ln>
        </p:spPr>
      </p:pic>
      <p:pic>
        <p:nvPicPr>
          <p:cNvPr id="15369" name="Picture 9"/>
          <p:cNvPicPr>
            <a:picLocks noChangeAspect="1" noChangeArrowheads="1"/>
          </p:cNvPicPr>
          <p:nvPr/>
        </p:nvPicPr>
        <p:blipFill>
          <a:blip r:embed="rId6" cstate="print"/>
          <a:srcRect/>
          <a:stretch>
            <a:fillRect/>
          </a:stretch>
        </p:blipFill>
        <p:spPr bwMode="auto">
          <a:xfrm>
            <a:off x="7264135" y="1222829"/>
            <a:ext cx="1627187" cy="1092200"/>
          </a:xfrm>
          <a:prstGeom prst="rect">
            <a:avLst/>
          </a:prstGeom>
          <a:noFill/>
          <a:ln w="12700" cap="flat">
            <a:noFill/>
            <a:miter lim="800000"/>
            <a:headEnd/>
            <a:tailEnd/>
          </a:ln>
        </p:spPr>
      </p:pic>
      <p:pic>
        <p:nvPicPr>
          <p:cNvPr id="15370" name="Picture 10"/>
          <p:cNvPicPr>
            <a:picLocks noChangeAspect="1" noChangeArrowheads="1"/>
          </p:cNvPicPr>
          <p:nvPr/>
        </p:nvPicPr>
        <p:blipFill>
          <a:blip r:embed="rId7" cstate="print"/>
          <a:srcRect/>
          <a:stretch>
            <a:fillRect/>
          </a:stretch>
        </p:blipFill>
        <p:spPr bwMode="auto">
          <a:xfrm>
            <a:off x="381000" y="152400"/>
            <a:ext cx="1066800" cy="596900"/>
          </a:xfrm>
          <a:prstGeom prst="rect">
            <a:avLst/>
          </a:prstGeom>
          <a:noFill/>
          <a:ln w="9525" cap="flat">
            <a:noFill/>
            <a:miter lim="800000"/>
            <a:headEnd/>
            <a:tailEnd/>
          </a:ln>
        </p:spPr>
      </p:pic>
      <p:sp>
        <p:nvSpPr>
          <p:cNvPr id="15371" name="Line 11"/>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5377" name="Rectangle 17"/>
          <p:cNvSpPr>
            <a:spLocks/>
          </p:cNvSpPr>
          <p:nvPr/>
        </p:nvSpPr>
        <p:spPr bwMode="auto">
          <a:xfrm>
            <a:off x="1735737" y="3756562"/>
            <a:ext cx="418384" cy="261610"/>
          </a:xfrm>
          <a:prstGeom prst="rect">
            <a:avLst/>
          </a:prstGeom>
          <a:noFill/>
          <a:ln w="12700" cap="rnd">
            <a:noFill/>
            <a:round/>
            <a:headEnd type="none" w="med" len="med"/>
            <a:tailEnd type="none" w="med" len="med"/>
          </a:ln>
        </p:spPr>
        <p:txBody>
          <a:bodyPr wrap="none" lIns="38100" tIns="38100" rIns="38100" bIns="38100">
            <a:spAutoFit/>
          </a:bodyPr>
          <a:lstStyle/>
          <a:p>
            <a:r>
              <a:rPr lang="en-US" sz="1800" b="1" dirty="0">
                <a:solidFill>
                  <a:srgbClr val="FFFFFF"/>
                </a:solidFill>
                <a:latin typeface="Arial" charset="0"/>
                <a:cs typeface="Arial" charset="0"/>
                <a:sym typeface="Arial" charset="0"/>
              </a:rPr>
              <a:t>ODK</a:t>
            </a:r>
          </a:p>
        </p:txBody>
      </p:sp>
      <p:sp>
        <p:nvSpPr>
          <p:cNvPr id="15378" name="Rectangle 18"/>
          <p:cNvSpPr>
            <a:spLocks noGrp="1" noChangeArrowheads="1"/>
          </p:cNvSpPr>
          <p:nvPr>
            <p:ph type="title"/>
          </p:nvPr>
        </p:nvSpPr>
        <p:spPr>
          <a:xfrm>
            <a:off x="1600200" y="152400"/>
            <a:ext cx="5880100" cy="609600"/>
          </a:xfrm>
          <a:ln/>
        </p:spPr>
        <p:txBody>
          <a:bodyPr/>
          <a:lstStyle/>
          <a:p>
            <a:pPr algn="ctr"/>
            <a:r>
              <a:rPr lang="en-US" dirty="0" smtClean="0"/>
              <a:t>Connect </a:t>
            </a:r>
            <a:r>
              <a:rPr lang="en-US" dirty="0" err="1" smtClean="0"/>
              <a:t>Jalalabad</a:t>
            </a:r>
            <a:r>
              <a:rPr lang="en-US" dirty="0" smtClean="0"/>
              <a:t> Pilot</a:t>
            </a:r>
            <a:endParaRPr lang="en-US" dirty="0"/>
          </a:p>
        </p:txBody>
      </p:sp>
      <p:pic>
        <p:nvPicPr>
          <p:cNvPr id="15379" name="Picture 19"/>
          <p:cNvPicPr>
            <a:picLocks noChangeAspect="1" noChangeArrowheads="1"/>
          </p:cNvPicPr>
          <p:nvPr/>
        </p:nvPicPr>
        <p:blipFill>
          <a:blip r:embed="rId8" cstate="print"/>
          <a:srcRect/>
          <a:stretch>
            <a:fillRect/>
          </a:stretch>
        </p:blipFill>
        <p:spPr bwMode="auto">
          <a:xfrm>
            <a:off x="7696200" y="304800"/>
            <a:ext cx="896938" cy="685800"/>
          </a:xfrm>
          <a:prstGeom prst="rect">
            <a:avLst/>
          </a:prstGeom>
          <a:noFill/>
          <a:ln w="12700" cap="rnd">
            <a:noFill/>
            <a:round/>
            <a:headEnd/>
            <a:tailEnd/>
          </a:ln>
        </p:spPr>
      </p:pic>
      <p:sp>
        <p:nvSpPr>
          <p:cNvPr id="15385" name="Rectangle 25"/>
          <p:cNvSpPr>
            <a:spLocks/>
          </p:cNvSpPr>
          <p:nvPr/>
        </p:nvSpPr>
        <p:spPr bwMode="auto">
          <a:xfrm>
            <a:off x="1738912" y="3380325"/>
            <a:ext cx="410369" cy="261610"/>
          </a:xfrm>
          <a:prstGeom prst="rect">
            <a:avLst/>
          </a:prstGeom>
          <a:noFill/>
          <a:ln w="12700" cap="rnd">
            <a:noFill/>
            <a:round/>
            <a:headEnd type="none" w="med" len="med"/>
            <a:tailEnd type="none" w="med" len="med"/>
          </a:ln>
        </p:spPr>
        <p:txBody>
          <a:bodyPr wrap="none" lIns="38100" tIns="38100" rIns="38100" bIns="38100">
            <a:spAutoFit/>
          </a:bodyPr>
          <a:lstStyle/>
          <a:p>
            <a:r>
              <a:rPr lang="en-US" sz="1800" b="1" dirty="0">
                <a:solidFill>
                  <a:srgbClr val="FFFFFF"/>
                </a:solidFill>
                <a:latin typeface="Arial" charset="0"/>
                <a:cs typeface="Arial" charset="0"/>
                <a:sym typeface="Arial" charset="0"/>
              </a:rPr>
              <a:t>SMS</a:t>
            </a:r>
          </a:p>
        </p:txBody>
      </p:sp>
      <p:sp>
        <p:nvSpPr>
          <p:cNvPr id="15388" name="AutoShape 28"/>
          <p:cNvSpPr>
            <a:spLocks/>
          </p:cNvSpPr>
          <p:nvPr/>
        </p:nvSpPr>
        <p:spPr bwMode="auto">
          <a:xfrm>
            <a:off x="5459495" y="3249219"/>
            <a:ext cx="665163" cy="915377"/>
          </a:xfrm>
          <a:custGeom>
            <a:avLst/>
            <a:gdLst>
              <a:gd name="T0" fmla="*/ 10800 w 21600"/>
              <a:gd name="T1" fmla="*/ 10800 h 21600"/>
            </a:gdLst>
            <a:ahLst/>
            <a:cxnLst>
              <a:cxn ang="0">
                <a:pos x="T0" y="T1"/>
              </a:cxn>
            </a:cxnLst>
            <a:rect l="0" t="0" r="r" b="b"/>
            <a:pathLst>
              <a:path w="21600" h="21600">
                <a:moveTo>
                  <a:pt x="0" y="1964"/>
                </a:moveTo>
                <a:cubicBezTo>
                  <a:pt x="0" y="879"/>
                  <a:pt x="4835" y="0"/>
                  <a:pt x="10800" y="0"/>
                </a:cubicBezTo>
                <a:cubicBezTo>
                  <a:pt x="16765" y="0"/>
                  <a:pt x="21600" y="879"/>
                  <a:pt x="21600" y="1964"/>
                </a:cubicBezTo>
                <a:lnTo>
                  <a:pt x="21600" y="19636"/>
                </a:lnTo>
                <a:cubicBezTo>
                  <a:pt x="21600" y="20721"/>
                  <a:pt x="16765" y="21600"/>
                  <a:pt x="10800" y="21600"/>
                </a:cubicBezTo>
                <a:cubicBezTo>
                  <a:pt x="4835" y="21600"/>
                  <a:pt x="0" y="20721"/>
                  <a:pt x="0" y="19636"/>
                </a:cubicBezTo>
                <a:close/>
                <a:moveTo>
                  <a:pt x="0" y="1964"/>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15389" name="AutoShape 29"/>
          <p:cNvSpPr>
            <a:spLocks/>
          </p:cNvSpPr>
          <p:nvPr/>
        </p:nvSpPr>
        <p:spPr bwMode="auto">
          <a:xfrm>
            <a:off x="5459495" y="3249219"/>
            <a:ext cx="665163" cy="165276"/>
          </a:xfrm>
          <a:custGeom>
            <a:avLst/>
            <a:gdLst>
              <a:gd name="T0" fmla="*/ 10800 w 21600"/>
              <a:gd name="T1" fmla="*/ 10800 h 21600"/>
            </a:gdLst>
            <a:ahLst/>
            <a:cxnLst>
              <a:cxn ang="0">
                <a:pos x="T0" y="T1"/>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chemeClr val="accent1">
              <a:alpha val="39999"/>
            </a:schemeClr>
          </a:solidFill>
          <a:ln w="9525" cap="flat">
            <a:noFill/>
            <a:round/>
            <a:headEnd type="none" w="med" len="med"/>
            <a:tailEnd type="none" w="med" len="med"/>
          </a:ln>
        </p:spPr>
        <p:txBody>
          <a:bodyPr lIns="0" tIns="0" rIns="0" bIns="0"/>
          <a:lstStyle/>
          <a:p>
            <a:endParaRPr lang="en-US"/>
          </a:p>
        </p:txBody>
      </p:sp>
      <p:sp>
        <p:nvSpPr>
          <p:cNvPr id="15390" name="AutoShape 30"/>
          <p:cNvSpPr>
            <a:spLocks/>
          </p:cNvSpPr>
          <p:nvPr/>
        </p:nvSpPr>
        <p:spPr bwMode="auto">
          <a:xfrm>
            <a:off x="5459495" y="3249219"/>
            <a:ext cx="665163" cy="915377"/>
          </a:xfrm>
          <a:custGeom>
            <a:avLst/>
            <a:gdLst>
              <a:gd name="T0" fmla="*/ 10800 w 21600"/>
              <a:gd name="T1" fmla="*/ 10800 h 21600"/>
            </a:gdLst>
            <a:ahLst/>
            <a:cxnLst>
              <a:cxn ang="0">
                <a:pos x="T0" y="T1"/>
              </a:cxn>
            </a:cxnLst>
            <a:rect l="0" t="0" r="r" b="b"/>
            <a:pathLst>
              <a:path w="21600" h="21600">
                <a:moveTo>
                  <a:pt x="21600" y="1964"/>
                </a:moveTo>
                <a:cubicBezTo>
                  <a:pt x="21600" y="3048"/>
                  <a:pt x="16765" y="3927"/>
                  <a:pt x="10800" y="3927"/>
                </a:cubicBezTo>
                <a:cubicBezTo>
                  <a:pt x="4835" y="3927"/>
                  <a:pt x="0" y="3048"/>
                  <a:pt x="0" y="1964"/>
                </a:cubicBezTo>
                <a:cubicBezTo>
                  <a:pt x="0" y="879"/>
                  <a:pt x="4835" y="0"/>
                  <a:pt x="10800" y="0"/>
                </a:cubicBezTo>
                <a:cubicBezTo>
                  <a:pt x="16765" y="0"/>
                  <a:pt x="21600" y="879"/>
                  <a:pt x="21600" y="1964"/>
                </a:cubicBezTo>
                <a:lnTo>
                  <a:pt x="21600" y="19636"/>
                </a:lnTo>
                <a:cubicBezTo>
                  <a:pt x="21600" y="20721"/>
                  <a:pt x="16765" y="21600"/>
                  <a:pt x="10800" y="21600"/>
                </a:cubicBezTo>
                <a:cubicBezTo>
                  <a:pt x="4835" y="21600"/>
                  <a:pt x="0" y="20721"/>
                  <a:pt x="0" y="19636"/>
                </a:cubicBezTo>
                <a:lnTo>
                  <a:pt x="0" y="1964"/>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sp>
        <p:nvSpPr>
          <p:cNvPr id="15396" name="Line 36"/>
          <p:cNvSpPr>
            <a:spLocks noChangeShapeType="1"/>
          </p:cNvSpPr>
          <p:nvPr/>
        </p:nvSpPr>
        <p:spPr bwMode="auto">
          <a:xfrm rot="10800000" flipH="1" flipV="1">
            <a:off x="6780810" y="1983178"/>
            <a:ext cx="451264" cy="1246910"/>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pic>
        <p:nvPicPr>
          <p:cNvPr id="15397" name="Picture 37"/>
          <p:cNvPicPr>
            <a:picLocks noChangeAspect="1" noChangeArrowheads="1"/>
          </p:cNvPicPr>
          <p:nvPr/>
        </p:nvPicPr>
        <p:blipFill>
          <a:blip r:embed="rId9" cstate="print"/>
          <a:srcRect/>
          <a:stretch>
            <a:fillRect/>
          </a:stretch>
        </p:blipFill>
        <p:spPr bwMode="auto">
          <a:xfrm>
            <a:off x="4106884" y="1177532"/>
            <a:ext cx="1612900" cy="1157287"/>
          </a:xfrm>
          <a:prstGeom prst="rect">
            <a:avLst/>
          </a:prstGeom>
          <a:noFill/>
          <a:ln w="12700" cap="flat">
            <a:noFill/>
            <a:miter lim="800000"/>
            <a:headEnd/>
            <a:tailEnd/>
          </a:ln>
        </p:spPr>
      </p:pic>
      <p:pic>
        <p:nvPicPr>
          <p:cNvPr id="15399" name="Picture 39"/>
          <p:cNvPicPr>
            <a:picLocks noChangeArrowheads="1"/>
          </p:cNvPicPr>
          <p:nvPr/>
        </p:nvPicPr>
        <p:blipFill>
          <a:blip r:embed="rId10" cstate="print"/>
          <a:srcRect/>
          <a:stretch>
            <a:fillRect/>
          </a:stretch>
        </p:blipFill>
        <p:spPr bwMode="auto">
          <a:xfrm>
            <a:off x="2065298" y="3116348"/>
            <a:ext cx="622300" cy="901700"/>
          </a:xfrm>
          <a:prstGeom prst="rect">
            <a:avLst/>
          </a:prstGeom>
          <a:noFill/>
          <a:ln w="9525" cap="flat">
            <a:noFill/>
            <a:miter lim="800000"/>
            <a:headEnd/>
            <a:tailEnd/>
          </a:ln>
        </p:spPr>
      </p:pic>
      <p:pic>
        <p:nvPicPr>
          <p:cNvPr id="15400" name="Picture 40"/>
          <p:cNvPicPr>
            <a:picLocks noChangeAspect="1" noChangeArrowheads="1"/>
          </p:cNvPicPr>
          <p:nvPr/>
        </p:nvPicPr>
        <p:blipFill>
          <a:blip r:embed="rId11" cstate="print"/>
          <a:srcRect/>
          <a:stretch>
            <a:fillRect/>
          </a:stretch>
        </p:blipFill>
        <p:spPr bwMode="auto">
          <a:xfrm>
            <a:off x="387925" y="2392808"/>
            <a:ext cx="953986" cy="1163005"/>
          </a:xfrm>
          <a:prstGeom prst="rect">
            <a:avLst/>
          </a:prstGeom>
          <a:noFill/>
          <a:ln w="12700" cap="flat">
            <a:noFill/>
            <a:miter lim="800000"/>
            <a:headEnd/>
            <a:tailEnd/>
          </a:ln>
        </p:spPr>
      </p:pic>
      <p:sp>
        <p:nvSpPr>
          <p:cNvPr id="15403" name="Line 43"/>
          <p:cNvSpPr>
            <a:spLocks noChangeShapeType="1"/>
          </p:cNvSpPr>
          <p:nvPr/>
        </p:nvSpPr>
        <p:spPr bwMode="auto">
          <a:xfrm rot="10800000" flipH="1">
            <a:off x="4037610" y="2422564"/>
            <a:ext cx="558141" cy="985653"/>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sp>
        <p:nvSpPr>
          <p:cNvPr id="15404" name="Line 44"/>
          <p:cNvSpPr>
            <a:spLocks noChangeShapeType="1"/>
          </p:cNvSpPr>
          <p:nvPr/>
        </p:nvSpPr>
        <p:spPr bwMode="auto">
          <a:xfrm flipH="1" flipV="1">
            <a:off x="1413160" y="2897578"/>
            <a:ext cx="795646" cy="534389"/>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p>
        </p:txBody>
      </p:sp>
      <p:pic>
        <p:nvPicPr>
          <p:cNvPr id="50" name="Picture 6"/>
          <p:cNvPicPr>
            <a:picLocks noChangeAspect="1" noChangeArrowheads="1"/>
          </p:cNvPicPr>
          <p:nvPr/>
        </p:nvPicPr>
        <p:blipFill>
          <a:blip r:embed="rId12" cstate="print"/>
          <a:srcRect/>
          <a:stretch>
            <a:fillRect/>
          </a:stretch>
        </p:blipFill>
        <p:spPr bwMode="auto">
          <a:xfrm>
            <a:off x="3482275" y="4166569"/>
            <a:ext cx="697839" cy="757237"/>
          </a:xfrm>
          <a:prstGeom prst="rect">
            <a:avLst/>
          </a:prstGeom>
          <a:noFill/>
          <a:ln w="12700" cap="flat">
            <a:noFill/>
            <a:miter lim="800000"/>
            <a:headEnd/>
            <a:tailEnd/>
          </a:ln>
        </p:spPr>
      </p:pic>
      <p:grpSp>
        <p:nvGrpSpPr>
          <p:cNvPr id="57" name="Group 20"/>
          <p:cNvGrpSpPr>
            <a:grpSpLocks/>
          </p:cNvGrpSpPr>
          <p:nvPr/>
        </p:nvGrpSpPr>
        <p:grpSpPr bwMode="auto">
          <a:xfrm>
            <a:off x="3535633" y="3660681"/>
            <a:ext cx="685800" cy="441325"/>
            <a:chOff x="0" y="0"/>
            <a:chExt cx="432" cy="277"/>
          </a:xfrm>
        </p:grpSpPr>
        <p:sp>
          <p:nvSpPr>
            <p:cNvPr id="58" name="AutoShape 21"/>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59" name="AutoShape 22"/>
            <p:cNvSpPr>
              <a:spLocks/>
            </p:cNvSpPr>
            <p:nvPr/>
          </p:nvSpPr>
          <p:spPr bwMode="auto">
            <a:xfrm>
              <a:off x="362" y="0"/>
              <a:ext cx="70" cy="277"/>
            </a:xfrm>
            <a:custGeom>
              <a:avLst/>
              <a:gdLst>
                <a:gd name="T0" fmla="*/ 10800 w 21600"/>
                <a:gd name="T1" fmla="*/ 10800 h 21600"/>
              </a:gdLst>
              <a:ahLst/>
              <a:cxnLst>
                <a:cxn ang="0">
                  <a:pos x="T0" y="T1"/>
                </a:cxn>
              </a:cxnLst>
              <a:rect l="0" t="0" r="r" b="b"/>
              <a:pathLst>
                <a:path w="21600" h="21600">
                  <a:moveTo>
                    <a:pt x="0" y="5400"/>
                  </a:moveTo>
                  <a:lnTo>
                    <a:pt x="21600" y="0"/>
                  </a:lnTo>
                  <a:lnTo>
                    <a:pt x="21600" y="16200"/>
                  </a:lnTo>
                  <a:lnTo>
                    <a:pt x="0" y="21600"/>
                  </a:lnTo>
                  <a:close/>
                  <a:moveTo>
                    <a:pt x="0" y="5400"/>
                  </a:moveTo>
                </a:path>
              </a:pathLst>
            </a:custGeom>
            <a:solidFill>
              <a:srgbClr val="000000">
                <a:alpha val="20000"/>
              </a:srgbClr>
            </a:solidFill>
            <a:ln w="9525" cap="flat">
              <a:noFill/>
              <a:round/>
              <a:headEnd type="none" w="med" len="med"/>
              <a:tailEnd type="none" w="med" len="med"/>
            </a:ln>
          </p:spPr>
          <p:txBody>
            <a:bodyPr lIns="0" tIns="0" rIns="0" bIns="0"/>
            <a:lstStyle/>
            <a:p>
              <a:endParaRPr lang="en-US"/>
            </a:p>
          </p:txBody>
        </p:sp>
        <p:sp>
          <p:nvSpPr>
            <p:cNvPr id="60" name="AutoShape 23"/>
            <p:cNvSpPr>
              <a:spLocks/>
            </p:cNvSpPr>
            <p:nvPr/>
          </p:nvSpPr>
          <p:spPr bwMode="auto">
            <a:xfrm>
              <a:off x="0" y="0"/>
              <a:ext cx="432" cy="69"/>
            </a:xfrm>
            <a:custGeom>
              <a:avLst/>
              <a:gdLst>
                <a:gd name="T0" fmla="*/ 10800 w 21600"/>
                <a:gd name="T1" fmla="*/ 10800 h 21600"/>
              </a:gdLst>
              <a:ahLst/>
              <a:cxnLst>
                <a:cxn ang="0">
                  <a:pos x="T0" y="T1"/>
                </a:cxn>
              </a:cxnLst>
              <a:rect l="0" t="0" r="r" b="b"/>
              <a:pathLst>
                <a:path w="21600" h="21600">
                  <a:moveTo>
                    <a:pt x="0" y="21600"/>
                  </a:moveTo>
                  <a:lnTo>
                    <a:pt x="3475" y="0"/>
                  </a:lnTo>
                  <a:lnTo>
                    <a:pt x="21600" y="0"/>
                  </a:lnTo>
                  <a:lnTo>
                    <a:pt x="18126" y="21600"/>
                  </a:lnTo>
                  <a:close/>
                  <a:moveTo>
                    <a:pt x="0" y="21600"/>
                  </a:moveTo>
                </a:path>
              </a:pathLst>
            </a:custGeom>
            <a:solidFill>
              <a:schemeClr val="accent1">
                <a:alpha val="20000"/>
              </a:schemeClr>
            </a:solidFill>
            <a:ln w="9525" cap="flat">
              <a:noFill/>
              <a:round/>
              <a:headEnd type="none" w="med" len="med"/>
              <a:tailEnd type="none" w="med" len="med"/>
            </a:ln>
          </p:spPr>
          <p:txBody>
            <a:bodyPr lIns="0" tIns="0" rIns="0" bIns="0"/>
            <a:lstStyle/>
            <a:p>
              <a:endParaRPr lang="en-US"/>
            </a:p>
          </p:txBody>
        </p:sp>
        <p:sp>
          <p:nvSpPr>
            <p:cNvPr id="61" name="AutoShape 24"/>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lnTo>
                    <a:pt x="18126" y="5400"/>
                  </a:lnTo>
                  <a:lnTo>
                    <a:pt x="21600" y="0"/>
                  </a:lnTo>
                  <a:moveTo>
                    <a:pt x="18126" y="5400"/>
                  </a:moveTo>
                  <a:lnTo>
                    <a:pt x="18126" y="21600"/>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sp>
        <p:nvSpPr>
          <p:cNvPr id="62" name="Rectangle 25"/>
          <p:cNvSpPr>
            <a:spLocks/>
          </p:cNvSpPr>
          <p:nvPr/>
        </p:nvSpPr>
        <p:spPr bwMode="auto">
          <a:xfrm>
            <a:off x="3541983" y="3770219"/>
            <a:ext cx="410369" cy="261610"/>
          </a:xfrm>
          <a:prstGeom prst="rect">
            <a:avLst/>
          </a:prstGeom>
          <a:noFill/>
          <a:ln w="12700" cap="rnd">
            <a:noFill/>
            <a:round/>
            <a:headEnd type="none" w="med" len="med"/>
            <a:tailEnd type="none" w="med" len="med"/>
          </a:ln>
        </p:spPr>
        <p:txBody>
          <a:bodyPr wrap="none" lIns="38100" tIns="38100" rIns="38100" bIns="38100">
            <a:spAutoFit/>
          </a:bodyPr>
          <a:lstStyle/>
          <a:p>
            <a:r>
              <a:rPr lang="en-US" sz="1800" b="1" dirty="0">
                <a:solidFill>
                  <a:srgbClr val="FFFFFF"/>
                </a:solidFill>
                <a:latin typeface="Arial" charset="0"/>
                <a:cs typeface="Arial" charset="0"/>
                <a:sym typeface="Arial" charset="0"/>
              </a:rPr>
              <a:t>SMS</a:t>
            </a:r>
          </a:p>
        </p:txBody>
      </p:sp>
      <p:pic>
        <p:nvPicPr>
          <p:cNvPr id="63" name="Picture 39"/>
          <p:cNvPicPr>
            <a:picLocks noChangeArrowheads="1"/>
          </p:cNvPicPr>
          <p:nvPr/>
        </p:nvPicPr>
        <p:blipFill>
          <a:blip r:embed="rId10" cstate="print"/>
          <a:srcRect/>
          <a:stretch>
            <a:fillRect/>
          </a:stretch>
        </p:blipFill>
        <p:spPr bwMode="auto">
          <a:xfrm>
            <a:off x="3488358" y="2924351"/>
            <a:ext cx="622300" cy="901700"/>
          </a:xfrm>
          <a:prstGeom prst="rect">
            <a:avLst/>
          </a:prstGeom>
          <a:ln w="76200" cmpd="sng">
            <a:prstDash val="solid"/>
            <a:tailEnd type="arrow"/>
          </a:ln>
        </p:spPr>
      </p:pic>
      <p:grpSp>
        <p:nvGrpSpPr>
          <p:cNvPr id="70" name="Group 20"/>
          <p:cNvGrpSpPr>
            <a:grpSpLocks/>
          </p:cNvGrpSpPr>
          <p:nvPr/>
        </p:nvGrpSpPr>
        <p:grpSpPr bwMode="auto">
          <a:xfrm>
            <a:off x="7072500" y="3848711"/>
            <a:ext cx="685800" cy="441325"/>
            <a:chOff x="0" y="0"/>
            <a:chExt cx="432" cy="277"/>
          </a:xfrm>
        </p:grpSpPr>
        <p:sp>
          <p:nvSpPr>
            <p:cNvPr id="71" name="AutoShape 21"/>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72" name="AutoShape 22"/>
            <p:cNvSpPr>
              <a:spLocks/>
            </p:cNvSpPr>
            <p:nvPr/>
          </p:nvSpPr>
          <p:spPr bwMode="auto">
            <a:xfrm>
              <a:off x="362" y="0"/>
              <a:ext cx="70" cy="277"/>
            </a:xfrm>
            <a:custGeom>
              <a:avLst/>
              <a:gdLst>
                <a:gd name="T0" fmla="*/ 10800 w 21600"/>
                <a:gd name="T1" fmla="*/ 10800 h 21600"/>
              </a:gdLst>
              <a:ahLst/>
              <a:cxnLst>
                <a:cxn ang="0">
                  <a:pos x="T0" y="T1"/>
                </a:cxn>
              </a:cxnLst>
              <a:rect l="0" t="0" r="r" b="b"/>
              <a:pathLst>
                <a:path w="21600" h="21600">
                  <a:moveTo>
                    <a:pt x="0" y="5400"/>
                  </a:moveTo>
                  <a:lnTo>
                    <a:pt x="21600" y="0"/>
                  </a:lnTo>
                  <a:lnTo>
                    <a:pt x="21600" y="16200"/>
                  </a:lnTo>
                  <a:lnTo>
                    <a:pt x="0" y="21600"/>
                  </a:lnTo>
                  <a:close/>
                  <a:moveTo>
                    <a:pt x="0" y="5400"/>
                  </a:moveTo>
                </a:path>
              </a:pathLst>
            </a:custGeom>
            <a:solidFill>
              <a:srgbClr val="000000">
                <a:alpha val="20000"/>
              </a:srgbClr>
            </a:solidFill>
            <a:ln w="9525" cap="flat">
              <a:noFill/>
              <a:round/>
              <a:headEnd type="none" w="med" len="med"/>
              <a:tailEnd type="none" w="med" len="med"/>
            </a:ln>
          </p:spPr>
          <p:txBody>
            <a:bodyPr lIns="0" tIns="0" rIns="0" bIns="0"/>
            <a:lstStyle/>
            <a:p>
              <a:endParaRPr lang="en-US"/>
            </a:p>
          </p:txBody>
        </p:sp>
        <p:sp>
          <p:nvSpPr>
            <p:cNvPr id="73" name="AutoShape 23"/>
            <p:cNvSpPr>
              <a:spLocks/>
            </p:cNvSpPr>
            <p:nvPr/>
          </p:nvSpPr>
          <p:spPr bwMode="auto">
            <a:xfrm>
              <a:off x="0" y="0"/>
              <a:ext cx="432" cy="69"/>
            </a:xfrm>
            <a:custGeom>
              <a:avLst/>
              <a:gdLst>
                <a:gd name="T0" fmla="*/ 10800 w 21600"/>
                <a:gd name="T1" fmla="*/ 10800 h 21600"/>
              </a:gdLst>
              <a:ahLst/>
              <a:cxnLst>
                <a:cxn ang="0">
                  <a:pos x="T0" y="T1"/>
                </a:cxn>
              </a:cxnLst>
              <a:rect l="0" t="0" r="r" b="b"/>
              <a:pathLst>
                <a:path w="21600" h="21600">
                  <a:moveTo>
                    <a:pt x="0" y="21600"/>
                  </a:moveTo>
                  <a:lnTo>
                    <a:pt x="3475" y="0"/>
                  </a:lnTo>
                  <a:lnTo>
                    <a:pt x="21600" y="0"/>
                  </a:lnTo>
                  <a:lnTo>
                    <a:pt x="18126" y="21600"/>
                  </a:lnTo>
                  <a:close/>
                  <a:moveTo>
                    <a:pt x="0" y="21600"/>
                  </a:moveTo>
                </a:path>
              </a:pathLst>
            </a:custGeom>
            <a:solidFill>
              <a:schemeClr val="accent1">
                <a:alpha val="20000"/>
              </a:schemeClr>
            </a:solidFill>
            <a:ln w="9525" cap="flat">
              <a:noFill/>
              <a:round/>
              <a:headEnd type="none" w="med" len="med"/>
              <a:tailEnd type="none" w="med" len="med"/>
            </a:ln>
          </p:spPr>
          <p:txBody>
            <a:bodyPr lIns="0" tIns="0" rIns="0" bIns="0"/>
            <a:lstStyle/>
            <a:p>
              <a:endParaRPr lang="en-US"/>
            </a:p>
          </p:txBody>
        </p:sp>
        <p:sp>
          <p:nvSpPr>
            <p:cNvPr id="74" name="AutoShape 24"/>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lnTo>
                    <a:pt x="18126" y="5400"/>
                  </a:lnTo>
                  <a:lnTo>
                    <a:pt x="21600" y="0"/>
                  </a:lnTo>
                  <a:moveTo>
                    <a:pt x="18126" y="5400"/>
                  </a:moveTo>
                  <a:lnTo>
                    <a:pt x="18126" y="21600"/>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sp>
        <p:nvSpPr>
          <p:cNvPr id="75" name="Rectangle 25"/>
          <p:cNvSpPr>
            <a:spLocks/>
          </p:cNvSpPr>
          <p:nvPr/>
        </p:nvSpPr>
        <p:spPr bwMode="auto">
          <a:xfrm>
            <a:off x="7078850" y="3958249"/>
            <a:ext cx="410369" cy="261610"/>
          </a:xfrm>
          <a:prstGeom prst="rect">
            <a:avLst/>
          </a:prstGeom>
          <a:noFill/>
          <a:ln w="12700" cap="rnd">
            <a:noFill/>
            <a:round/>
            <a:headEnd type="none" w="med" len="med"/>
            <a:tailEnd type="none" w="med" len="med"/>
          </a:ln>
        </p:spPr>
        <p:txBody>
          <a:bodyPr wrap="none" lIns="38100" tIns="38100" rIns="38100" bIns="38100">
            <a:spAutoFit/>
          </a:bodyPr>
          <a:lstStyle/>
          <a:p>
            <a:r>
              <a:rPr lang="en-US" sz="1800" b="1" dirty="0">
                <a:solidFill>
                  <a:srgbClr val="FFFFFF"/>
                </a:solidFill>
                <a:latin typeface="Arial" charset="0"/>
                <a:cs typeface="Arial" charset="0"/>
                <a:sym typeface="Arial" charset="0"/>
              </a:rPr>
              <a:t>SMS</a:t>
            </a:r>
          </a:p>
        </p:txBody>
      </p:sp>
      <p:pic>
        <p:nvPicPr>
          <p:cNvPr id="76" name="Picture 39"/>
          <p:cNvPicPr>
            <a:picLocks noChangeArrowheads="1"/>
          </p:cNvPicPr>
          <p:nvPr/>
        </p:nvPicPr>
        <p:blipFill>
          <a:blip r:embed="rId10" cstate="print"/>
          <a:srcRect/>
          <a:stretch>
            <a:fillRect/>
          </a:stretch>
        </p:blipFill>
        <p:spPr bwMode="auto">
          <a:xfrm>
            <a:off x="7048976" y="2981752"/>
            <a:ext cx="622300" cy="901700"/>
          </a:xfrm>
          <a:prstGeom prst="rect">
            <a:avLst/>
          </a:prstGeom>
          <a:noFill/>
          <a:ln w="9525" cap="flat">
            <a:noFill/>
            <a:miter lim="800000"/>
            <a:headEnd/>
            <a:tailEnd/>
          </a:ln>
        </p:spPr>
      </p:pic>
      <p:sp>
        <p:nvSpPr>
          <p:cNvPr id="77" name="Line 44"/>
          <p:cNvSpPr>
            <a:spLocks noChangeShapeType="1"/>
          </p:cNvSpPr>
          <p:nvPr/>
        </p:nvSpPr>
        <p:spPr bwMode="auto">
          <a:xfrm>
            <a:off x="1579418" y="1543792"/>
            <a:ext cx="581890" cy="35626"/>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p>
        </p:txBody>
      </p:sp>
      <p:sp>
        <p:nvSpPr>
          <p:cNvPr id="79" name="Line 44"/>
          <p:cNvSpPr>
            <a:spLocks noChangeShapeType="1"/>
          </p:cNvSpPr>
          <p:nvPr/>
        </p:nvSpPr>
        <p:spPr bwMode="auto">
          <a:xfrm flipH="1" flipV="1">
            <a:off x="961901" y="1923802"/>
            <a:ext cx="11876" cy="427511"/>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p>
        </p:txBody>
      </p:sp>
      <p:sp>
        <p:nvSpPr>
          <p:cNvPr id="80" name="Line 36"/>
          <p:cNvSpPr>
            <a:spLocks noChangeShapeType="1"/>
          </p:cNvSpPr>
          <p:nvPr/>
        </p:nvSpPr>
        <p:spPr bwMode="auto">
          <a:xfrm rot="10800000" flipH="1">
            <a:off x="7552706" y="2351312"/>
            <a:ext cx="296884" cy="771897"/>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pic>
        <p:nvPicPr>
          <p:cNvPr id="81" name="Picture 6"/>
          <p:cNvPicPr>
            <a:picLocks noChangeAspect="1" noChangeArrowheads="1"/>
          </p:cNvPicPr>
          <p:nvPr/>
        </p:nvPicPr>
        <p:blipFill>
          <a:blip r:embed="rId12" cstate="print"/>
          <a:srcRect/>
          <a:stretch>
            <a:fillRect/>
          </a:stretch>
        </p:blipFill>
        <p:spPr bwMode="auto">
          <a:xfrm>
            <a:off x="2067132" y="4140840"/>
            <a:ext cx="697839" cy="757237"/>
          </a:xfrm>
          <a:prstGeom prst="rect">
            <a:avLst/>
          </a:prstGeom>
          <a:noFill/>
          <a:ln w="12700" cap="flat">
            <a:noFill/>
            <a:miter lim="800000"/>
            <a:headEnd/>
            <a:tailEnd/>
          </a:ln>
        </p:spPr>
      </p:pic>
      <p:pic>
        <p:nvPicPr>
          <p:cNvPr id="82" name="Picture 6"/>
          <p:cNvPicPr>
            <a:picLocks noChangeAspect="1" noChangeArrowheads="1"/>
          </p:cNvPicPr>
          <p:nvPr/>
        </p:nvPicPr>
        <p:blipFill>
          <a:blip r:embed="rId12" cstate="print"/>
          <a:srcRect/>
          <a:stretch>
            <a:fillRect/>
          </a:stretch>
        </p:blipFill>
        <p:spPr bwMode="auto">
          <a:xfrm>
            <a:off x="7088413" y="4388246"/>
            <a:ext cx="697839" cy="757237"/>
          </a:xfrm>
          <a:prstGeom prst="rect">
            <a:avLst/>
          </a:prstGeom>
          <a:noFill/>
          <a:ln w="12700" cap="flat">
            <a:noFill/>
            <a:miter lim="800000"/>
            <a:headEnd/>
            <a:tailEnd/>
          </a:ln>
        </p:spPr>
      </p:pic>
      <p:sp>
        <p:nvSpPr>
          <p:cNvPr id="83" name="Line 43"/>
          <p:cNvSpPr>
            <a:spLocks noChangeShapeType="1"/>
          </p:cNvSpPr>
          <p:nvPr/>
        </p:nvSpPr>
        <p:spPr bwMode="auto">
          <a:xfrm rot="10800000" flipH="1">
            <a:off x="5723906" y="1555667"/>
            <a:ext cx="463138" cy="11876"/>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cxnSp>
        <p:nvCxnSpPr>
          <p:cNvPr id="96" name="Elbow Connector 95"/>
          <p:cNvCxnSpPr>
            <a:stCxn id="50" idx="2"/>
            <a:endCxn id="15394" idx="1"/>
          </p:cNvCxnSpPr>
          <p:nvPr/>
        </p:nvCxnSpPr>
        <p:spPr>
          <a:xfrm rot="5400000" flipH="1" flipV="1">
            <a:off x="4427399" y="3813923"/>
            <a:ext cx="513679" cy="1706088"/>
          </a:xfrm>
          <a:prstGeom prst="bentConnector4">
            <a:avLst>
              <a:gd name="adj1" fmla="val -44503"/>
              <a:gd name="adj2" fmla="val 60226"/>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03" name="Elbow Connector 95"/>
          <p:cNvCxnSpPr>
            <a:stCxn id="82" idx="1"/>
            <a:endCxn id="15394" idx="3"/>
          </p:cNvCxnSpPr>
          <p:nvPr/>
        </p:nvCxnSpPr>
        <p:spPr>
          <a:xfrm rot="10800000">
            <a:off x="6075447" y="4410127"/>
            <a:ext cx="1012967" cy="356738"/>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142504" y="3693225"/>
            <a:ext cx="1591293" cy="461665"/>
          </a:xfrm>
          <a:prstGeom prst="rect">
            <a:avLst/>
          </a:prstGeom>
          <a:noFill/>
        </p:spPr>
        <p:txBody>
          <a:bodyPr wrap="square" rtlCol="0">
            <a:spAutoFit/>
          </a:bodyPr>
          <a:lstStyle/>
          <a:p>
            <a:r>
              <a:rPr lang="en-US" sz="1200" baseline="0" dirty="0" smtClean="0"/>
              <a:t>1. Radio station announces contest</a:t>
            </a:r>
            <a:endParaRPr lang="en-US" sz="1200" baseline="0" dirty="0"/>
          </a:p>
        </p:txBody>
      </p:sp>
      <p:sp>
        <p:nvSpPr>
          <p:cNvPr id="86" name="TextBox 85"/>
          <p:cNvSpPr txBox="1"/>
          <p:nvPr/>
        </p:nvSpPr>
        <p:spPr>
          <a:xfrm>
            <a:off x="2325584" y="2289957"/>
            <a:ext cx="1094509" cy="646331"/>
          </a:xfrm>
          <a:prstGeom prst="rect">
            <a:avLst/>
          </a:prstGeom>
          <a:noFill/>
        </p:spPr>
        <p:txBody>
          <a:bodyPr wrap="square" rtlCol="0">
            <a:spAutoFit/>
          </a:bodyPr>
          <a:lstStyle/>
          <a:p>
            <a:r>
              <a:rPr lang="en-US" sz="1200" baseline="0" dirty="0" smtClean="0"/>
              <a:t>2. Contest submissions via SMS</a:t>
            </a:r>
            <a:endParaRPr lang="en-US" sz="1200" baseline="0" dirty="0"/>
          </a:p>
        </p:txBody>
      </p:sp>
      <p:sp>
        <p:nvSpPr>
          <p:cNvPr id="87" name="TextBox 86"/>
          <p:cNvSpPr txBox="1"/>
          <p:nvPr/>
        </p:nvSpPr>
        <p:spPr>
          <a:xfrm>
            <a:off x="4845132" y="2430483"/>
            <a:ext cx="2303813" cy="646331"/>
          </a:xfrm>
          <a:prstGeom prst="rect">
            <a:avLst/>
          </a:prstGeom>
          <a:noFill/>
        </p:spPr>
        <p:txBody>
          <a:bodyPr wrap="square" rtlCol="0">
            <a:spAutoFit/>
          </a:bodyPr>
          <a:lstStyle/>
          <a:p>
            <a:r>
              <a:rPr lang="en-US" sz="1200" baseline="0" dirty="0" smtClean="0"/>
              <a:t>3. Radio station broadcasts submissions and public votes via SMS</a:t>
            </a:r>
            <a:endParaRPr lang="en-US" sz="1200" baseline="0" dirty="0"/>
          </a:p>
        </p:txBody>
      </p:sp>
      <p:sp>
        <p:nvSpPr>
          <p:cNvPr id="88" name="TextBox 87"/>
          <p:cNvSpPr txBox="1"/>
          <p:nvPr/>
        </p:nvSpPr>
        <p:spPr>
          <a:xfrm>
            <a:off x="7705107" y="2689760"/>
            <a:ext cx="1284514" cy="646331"/>
          </a:xfrm>
          <a:prstGeom prst="rect">
            <a:avLst/>
          </a:prstGeom>
          <a:noFill/>
        </p:spPr>
        <p:txBody>
          <a:bodyPr wrap="square" rtlCol="0">
            <a:spAutoFit/>
          </a:bodyPr>
          <a:lstStyle/>
          <a:p>
            <a:r>
              <a:rPr lang="en-US" sz="1200" baseline="0" dirty="0" smtClean="0"/>
              <a:t>4. Radio station announces winner</a:t>
            </a:r>
            <a:endParaRPr lang="en-US" sz="1200" baseline="0" dirty="0"/>
          </a:p>
        </p:txBody>
      </p:sp>
      <p:sp>
        <p:nvSpPr>
          <p:cNvPr id="91" name="Rectangle 90"/>
          <p:cNvSpPr/>
          <p:nvPr/>
        </p:nvSpPr>
        <p:spPr>
          <a:xfrm>
            <a:off x="4453257" y="5343899"/>
            <a:ext cx="1888177" cy="10450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solidFill>
                  <a:schemeClr val="tx2">
                    <a:lumMod val="50000"/>
                  </a:schemeClr>
                </a:solidFill>
              </a:rPr>
              <a:t>Visualization for Stability Planning</a:t>
            </a:r>
          </a:p>
        </p:txBody>
      </p:sp>
      <p:sp>
        <p:nvSpPr>
          <p:cNvPr id="92" name="Line 36"/>
          <p:cNvSpPr>
            <a:spLocks noChangeShapeType="1"/>
          </p:cNvSpPr>
          <p:nvPr/>
        </p:nvSpPr>
        <p:spPr bwMode="auto">
          <a:xfrm rot="10800000" flipV="1">
            <a:off x="5332021" y="4750127"/>
            <a:ext cx="356261" cy="510641"/>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p>
        </p:txBody>
      </p:sp>
      <p:sp>
        <p:nvSpPr>
          <p:cNvPr id="94" name="Rectangle 35"/>
          <p:cNvSpPr txBox="1">
            <a:spLocks noChangeArrowheads="1"/>
          </p:cNvSpPr>
          <p:nvPr/>
        </p:nvSpPr>
        <p:spPr>
          <a:xfrm>
            <a:off x="320638" y="5332021"/>
            <a:ext cx="3942604" cy="1104405"/>
          </a:xfrm>
          <a:prstGeom prst="rect">
            <a:avLst/>
          </a:prstGeom>
          <a:gradFill rotWithShape="0">
            <a:gsLst>
              <a:gs pos="0">
                <a:srgbClr val="EDF5FF"/>
              </a:gs>
              <a:gs pos="65001">
                <a:srgbClr val="D1E5FF"/>
              </a:gs>
              <a:gs pos="100000">
                <a:srgbClr val="BDDBFE"/>
              </a:gs>
            </a:gsLst>
            <a:lin ang="5400000" scaled="1"/>
          </a:gradFill>
          <a:ln w="9525">
            <a:solidFill>
              <a:srgbClr val="4A7DBB"/>
            </a:solidFill>
          </a:ln>
          <a:effectLst>
            <a:outerShdw dist="19999" dir="5400000" algn="ctr" rotWithShape="0">
              <a:schemeClr val="bg2">
                <a:alpha val="37999"/>
              </a:schemeClr>
            </a:outerShdw>
          </a:effectLst>
        </p:spPr>
        <p:txBody>
          <a:bodyPr vert="horz" wrap="square" lIns="91440" tIns="45720" rIns="91440" bIns="45720" numCol="1" anchor="t" anchorCtr="0" compatLnSpc="1">
            <a:prstTxWarp prst="textNoShape">
              <a:avLst/>
            </a:prstTxWarp>
            <a:normAutofit fontScale="85000" lnSpcReduction="20000"/>
          </a:bodyPr>
          <a:lstStyle/>
          <a:p>
            <a:pPr marR="0" lvl="0" algn="ctr" defTabSz="457200" rtl="0" eaLnBrk="1" fontAlgn="base" latinLnBrk="0" hangingPunct="1">
              <a:lnSpc>
                <a:spcPct val="100000"/>
              </a:lnSpc>
              <a:spcBef>
                <a:spcPct val="0"/>
              </a:spcBef>
              <a:spcAft>
                <a:spcPts val="600"/>
              </a:spcAft>
              <a:buClrTx/>
              <a:buSzTx/>
              <a:tabLst/>
              <a:defRPr/>
            </a:pPr>
            <a:r>
              <a:rPr kumimoji="0" lang="en-US" sz="1800" b="0" i="0" u="none" strike="noStrike" kern="1200" cap="none" spc="0" normalizeH="0" baseline="0" noProof="0" dirty="0" smtClean="0">
                <a:ln>
                  <a:noFill/>
                </a:ln>
                <a:solidFill>
                  <a:schemeClr val="tx1"/>
                </a:solidFill>
                <a:effectLst/>
                <a:uLnTx/>
                <a:uFillTx/>
                <a:latin typeface="Calibri" charset="0"/>
                <a:ea typeface="Calibri" charset="0"/>
                <a:cs typeface="Calibri" charset="0"/>
                <a:sym typeface="Calibri" charset="0"/>
              </a:rPr>
              <a:t>Leverage the radio station reach to facilitate a ‘self-reporting’ inventory of SMS capable phones in </a:t>
            </a:r>
            <a:r>
              <a:rPr kumimoji="0" lang="en-US" sz="1800" b="0" i="0" u="none" strike="noStrike" kern="1200" cap="none" spc="0" normalizeH="0" baseline="0" noProof="0" dirty="0" err="1" smtClean="0">
                <a:ln>
                  <a:noFill/>
                </a:ln>
                <a:solidFill>
                  <a:schemeClr val="tx1"/>
                </a:solidFill>
                <a:effectLst/>
                <a:uLnTx/>
                <a:uFillTx/>
                <a:latin typeface="Calibri" charset="0"/>
                <a:ea typeface="Calibri" charset="0"/>
                <a:cs typeface="Calibri" charset="0"/>
                <a:sym typeface="Calibri" charset="0"/>
              </a:rPr>
              <a:t>Nangarhar</a:t>
            </a:r>
            <a:r>
              <a:rPr kumimoji="0" lang="en-US" sz="1800" b="0" i="0" u="none" strike="noStrike" kern="1200" cap="none" spc="0" normalizeH="0" baseline="0" noProof="0" dirty="0" smtClean="0">
                <a:ln>
                  <a:noFill/>
                </a:ln>
                <a:solidFill>
                  <a:schemeClr val="tx1"/>
                </a:solidFill>
                <a:effectLst/>
                <a:uLnTx/>
                <a:uFillTx/>
                <a:latin typeface="Calibri" charset="0"/>
                <a:ea typeface="Calibri" charset="0"/>
                <a:cs typeface="Calibri" charset="0"/>
                <a:sym typeface="Calibri" charset="0"/>
              </a:rPr>
              <a:t> Province through a serialized, radio broadcast, “American Idol”-like contest.</a:t>
            </a:r>
            <a:endParaRPr kumimoji="0" lang="en-US" sz="1800" b="0" i="0" u="none" strike="noStrike" kern="1200" cap="none" spc="0" normalizeH="0" baseline="0" noProof="0" dirty="0">
              <a:ln>
                <a:noFill/>
              </a:ln>
              <a:solidFill>
                <a:schemeClr val="tx1"/>
              </a:solidFill>
              <a:effectLst/>
              <a:uLnTx/>
              <a:uFillTx/>
              <a:latin typeface="Calibri" charset="0"/>
              <a:ea typeface="ＭＳ Ｐゴシック" charset="-128"/>
              <a:cs typeface="ＭＳ Ｐゴシック" charset="-128"/>
              <a:sym typeface="Calibri" charset="0"/>
            </a:endParaRPr>
          </a:p>
        </p:txBody>
      </p:sp>
      <p:sp>
        <p:nvSpPr>
          <p:cNvPr id="99" name="Line 43"/>
          <p:cNvSpPr>
            <a:spLocks noChangeShapeType="1"/>
          </p:cNvSpPr>
          <p:nvPr/>
        </p:nvSpPr>
        <p:spPr bwMode="auto">
          <a:xfrm rot="10800000" flipH="1" flipV="1">
            <a:off x="3396343" y="2280061"/>
            <a:ext cx="273132" cy="1151907"/>
          </a:xfrm>
          <a:prstGeom prst="line">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pic>
        <p:nvPicPr>
          <p:cNvPr id="64" name="Picture 4"/>
          <p:cNvPicPr>
            <a:picLocks noChangeAspect="1" noChangeArrowheads="1"/>
          </p:cNvPicPr>
          <p:nvPr/>
        </p:nvPicPr>
        <p:blipFill>
          <a:blip r:embed="rId13" cstate="print"/>
          <a:srcRect/>
          <a:stretch>
            <a:fillRect/>
          </a:stretch>
        </p:blipFill>
        <p:spPr bwMode="auto">
          <a:xfrm>
            <a:off x="6837934" y="5354323"/>
            <a:ext cx="1308547" cy="919589"/>
          </a:xfrm>
          <a:prstGeom prst="rect">
            <a:avLst/>
          </a:prstGeom>
          <a:noFill/>
          <a:ln w="9525">
            <a:noFill/>
            <a:miter lim="800000"/>
            <a:headEnd/>
            <a:tailEnd/>
          </a:ln>
        </p:spPr>
      </p:pic>
      <p:sp>
        <p:nvSpPr>
          <p:cNvPr id="65" name="Line 36"/>
          <p:cNvSpPr>
            <a:spLocks noChangeShapeType="1"/>
          </p:cNvSpPr>
          <p:nvPr/>
        </p:nvSpPr>
        <p:spPr bwMode="auto">
          <a:xfrm rot="10800000" flipH="1" flipV="1">
            <a:off x="6044541" y="4773881"/>
            <a:ext cx="712518" cy="486887"/>
          </a:xfrm>
          <a:prstGeom prst="line">
            <a:avLst/>
          </a:prstGeom>
          <a:ln w="76200" cmpd="sng">
            <a:prstDash val="solid"/>
            <a:headEnd type="arrow"/>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p>
        </p:txBody>
      </p:sp>
      <p:sp>
        <p:nvSpPr>
          <p:cNvPr id="66" name="Rectangle 34"/>
          <p:cNvSpPr>
            <a:spLocks/>
          </p:cNvSpPr>
          <p:nvPr/>
        </p:nvSpPr>
        <p:spPr bwMode="auto">
          <a:xfrm>
            <a:off x="6805263" y="6215547"/>
            <a:ext cx="1412462" cy="261610"/>
          </a:xfrm>
          <a:prstGeom prst="rect">
            <a:avLst/>
          </a:prstGeom>
          <a:noFill/>
          <a:ln w="12700" cap="rnd">
            <a:noFill/>
            <a:round/>
            <a:headEnd type="none" w="med" len="med"/>
            <a:tailEnd type="none" w="med" len="med"/>
          </a:ln>
        </p:spPr>
        <p:txBody>
          <a:bodyPr wrap="square" lIns="38100" tIns="38100" rIns="38100" bIns="38100">
            <a:spAutoFit/>
          </a:bodyPr>
          <a:lstStyle/>
          <a:p>
            <a:r>
              <a:rPr lang="en-US" sz="1800" b="1" dirty="0" smtClean="0">
                <a:solidFill>
                  <a:srgbClr val="0C3B5D"/>
                </a:solidFill>
                <a:latin typeface="Arial" charset="0"/>
                <a:cs typeface="Arial" charset="0"/>
                <a:sym typeface="Arial" charset="0"/>
              </a:rPr>
              <a:t>PUBLIC WEBSITE</a:t>
            </a:r>
            <a:endParaRPr lang="en-US" sz="1800" b="1" dirty="0">
              <a:solidFill>
                <a:srgbClr val="0C3B5D"/>
              </a:solidFill>
              <a:latin typeface="Arial" charset="0"/>
              <a:cs typeface="Arial" charset="0"/>
              <a:sym typeface="Arial" charset="0"/>
            </a:endParaRPr>
          </a:p>
        </p:txBody>
      </p:sp>
      <p:sp>
        <p:nvSpPr>
          <p:cNvPr id="67" name="Rectangle 66"/>
          <p:cNvSpPr/>
          <p:nvPr/>
        </p:nvSpPr>
        <p:spPr>
          <a:xfrm>
            <a:off x="5334000" y="34290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164B6596-5169-4A76-993D-21424135E9DD}" type="slidenum">
              <a:rPr lang="en-US"/>
              <a:pPr/>
              <a:t>25</a:t>
            </a:fld>
            <a:endParaRPr lang="en-US" dirty="0"/>
          </a:p>
        </p:txBody>
      </p:sp>
      <p:pic>
        <p:nvPicPr>
          <p:cNvPr id="15370" name="Picture 10"/>
          <p:cNvPicPr>
            <a:picLocks noChangeAspect="1"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15378" name="Rectangle 18"/>
          <p:cNvSpPr>
            <a:spLocks noGrp="1" noChangeArrowheads="1"/>
          </p:cNvSpPr>
          <p:nvPr>
            <p:ph type="title"/>
          </p:nvPr>
        </p:nvSpPr>
        <p:spPr>
          <a:xfrm>
            <a:off x="1600200" y="152400"/>
            <a:ext cx="5880100" cy="609600"/>
          </a:xfrm>
          <a:ln/>
        </p:spPr>
        <p:txBody>
          <a:bodyPr/>
          <a:lstStyle/>
          <a:p>
            <a:pPr algn="ctr"/>
            <a:r>
              <a:rPr lang="en-US" dirty="0" smtClean="0"/>
              <a:t>Connect </a:t>
            </a:r>
            <a:r>
              <a:rPr lang="en-US" dirty="0" err="1" smtClean="0"/>
              <a:t>Jalalabad</a:t>
            </a:r>
            <a:r>
              <a:rPr lang="en-US" dirty="0" smtClean="0"/>
              <a:t> Pilot</a:t>
            </a:r>
            <a:endParaRPr lang="en-US" dirty="0"/>
          </a:p>
        </p:txBody>
      </p:sp>
      <p:graphicFrame>
        <p:nvGraphicFramePr>
          <p:cNvPr id="104" name="Diagram 103"/>
          <p:cNvGraphicFramePr/>
          <p:nvPr/>
        </p:nvGraphicFramePr>
        <p:xfrm>
          <a:off x="2212769" y="2085768"/>
          <a:ext cx="4548744" cy="3032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5" name="Picture 39"/>
          <p:cNvPicPr>
            <a:picLocks noChangeArrowheads="1"/>
          </p:cNvPicPr>
          <p:nvPr/>
        </p:nvPicPr>
        <p:blipFill>
          <a:blip r:embed="rId9" cstate="print"/>
          <a:srcRect/>
          <a:stretch>
            <a:fillRect/>
          </a:stretch>
        </p:blipFill>
        <p:spPr bwMode="auto">
          <a:xfrm>
            <a:off x="522515" y="1501305"/>
            <a:ext cx="538157" cy="814383"/>
          </a:xfrm>
          <a:prstGeom prst="rect">
            <a:avLst/>
          </a:prstGeom>
          <a:noFill/>
          <a:ln w="9525" cap="flat">
            <a:noFill/>
            <a:miter lim="800000"/>
            <a:headEnd/>
            <a:tailEnd/>
          </a:ln>
        </p:spPr>
      </p:pic>
      <p:pic>
        <p:nvPicPr>
          <p:cNvPr id="106" name="Picture 40"/>
          <p:cNvPicPr>
            <a:picLocks noChangeAspect="1" noChangeArrowheads="1"/>
          </p:cNvPicPr>
          <p:nvPr/>
        </p:nvPicPr>
        <p:blipFill>
          <a:blip r:embed="rId10" cstate="print"/>
          <a:srcRect/>
          <a:stretch>
            <a:fillRect/>
          </a:stretch>
        </p:blipFill>
        <p:spPr bwMode="auto">
          <a:xfrm>
            <a:off x="1717962" y="1407159"/>
            <a:ext cx="953986" cy="1163005"/>
          </a:xfrm>
          <a:prstGeom prst="rect">
            <a:avLst/>
          </a:prstGeom>
          <a:noFill/>
          <a:ln w="12700" cap="flat">
            <a:noFill/>
            <a:miter lim="800000"/>
            <a:headEnd/>
            <a:tailEnd/>
          </a:ln>
        </p:spPr>
      </p:pic>
      <p:pic>
        <p:nvPicPr>
          <p:cNvPr id="107" name="Picture 6"/>
          <p:cNvPicPr>
            <a:picLocks noChangeAspect="1" noChangeArrowheads="1"/>
          </p:cNvPicPr>
          <p:nvPr/>
        </p:nvPicPr>
        <p:blipFill>
          <a:blip r:embed="rId11" cstate="print"/>
          <a:srcRect/>
          <a:stretch>
            <a:fillRect/>
          </a:stretch>
        </p:blipFill>
        <p:spPr bwMode="auto">
          <a:xfrm>
            <a:off x="487707" y="2300172"/>
            <a:ext cx="697839" cy="757237"/>
          </a:xfrm>
          <a:prstGeom prst="rect">
            <a:avLst/>
          </a:prstGeom>
          <a:noFill/>
          <a:ln w="12700" cap="flat">
            <a:noFill/>
            <a:miter lim="800000"/>
            <a:headEnd/>
            <a:tailEnd/>
          </a:ln>
        </p:spPr>
      </p:pic>
      <p:sp>
        <p:nvSpPr>
          <p:cNvPr id="108" name="TextBox 107"/>
          <p:cNvSpPr txBox="1"/>
          <p:nvPr/>
        </p:nvSpPr>
        <p:spPr>
          <a:xfrm>
            <a:off x="2660074" y="1282533"/>
            <a:ext cx="1674420" cy="646331"/>
          </a:xfrm>
          <a:prstGeom prst="rect">
            <a:avLst/>
          </a:prstGeom>
          <a:noFill/>
        </p:spPr>
        <p:txBody>
          <a:bodyPr wrap="square" rtlCol="0">
            <a:spAutoFit/>
          </a:bodyPr>
          <a:lstStyle/>
          <a:p>
            <a:pPr algn="ctr"/>
            <a:r>
              <a:rPr lang="en-US" sz="1200" baseline="0" dirty="0" smtClean="0"/>
              <a:t>1. Radio station announces contest, data calls, etc.</a:t>
            </a:r>
            <a:endParaRPr lang="en-US" sz="1200" baseline="0" dirty="0"/>
          </a:p>
        </p:txBody>
      </p:sp>
      <p:cxnSp>
        <p:nvCxnSpPr>
          <p:cNvPr id="109" name="Elbow Connector 95"/>
          <p:cNvCxnSpPr>
            <a:stCxn id="105" idx="3"/>
            <a:endCxn id="106" idx="1"/>
          </p:cNvCxnSpPr>
          <p:nvPr/>
        </p:nvCxnSpPr>
        <p:spPr>
          <a:xfrm>
            <a:off x="1060672" y="1908497"/>
            <a:ext cx="657290" cy="80165"/>
          </a:xfrm>
          <a:prstGeom prst="bentConnector3">
            <a:avLst>
              <a:gd name="adj1" fmla="val 37353"/>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112" name="Picture 5"/>
          <p:cNvPicPr>
            <a:picLocks noChangeAspect="1" noChangeArrowheads="1"/>
          </p:cNvPicPr>
          <p:nvPr/>
        </p:nvPicPr>
        <p:blipFill>
          <a:blip r:embed="rId12" cstate="print"/>
          <a:srcRect/>
          <a:stretch>
            <a:fillRect/>
          </a:stretch>
        </p:blipFill>
        <p:spPr bwMode="auto">
          <a:xfrm>
            <a:off x="5899563" y="1778329"/>
            <a:ext cx="1724395" cy="1148457"/>
          </a:xfrm>
          <a:prstGeom prst="rect">
            <a:avLst/>
          </a:prstGeom>
          <a:noFill/>
          <a:ln w="12700" cap="flat">
            <a:noFill/>
            <a:miter lim="800000"/>
            <a:headEnd/>
            <a:tailEnd/>
          </a:ln>
        </p:spPr>
      </p:pic>
      <p:sp>
        <p:nvSpPr>
          <p:cNvPr id="113" name="TextBox 112"/>
          <p:cNvSpPr txBox="1"/>
          <p:nvPr/>
        </p:nvSpPr>
        <p:spPr>
          <a:xfrm>
            <a:off x="5021282" y="1221178"/>
            <a:ext cx="2828308" cy="461665"/>
          </a:xfrm>
          <a:prstGeom prst="rect">
            <a:avLst/>
          </a:prstGeom>
          <a:noFill/>
        </p:spPr>
        <p:txBody>
          <a:bodyPr wrap="square" rtlCol="0">
            <a:spAutoFit/>
          </a:bodyPr>
          <a:lstStyle/>
          <a:p>
            <a:pPr algn="ctr"/>
            <a:r>
              <a:rPr lang="en-US" sz="1200" baseline="0" dirty="0" smtClean="0"/>
              <a:t>2. Contest, data calls, etc. submissions via SMS</a:t>
            </a:r>
            <a:endParaRPr lang="en-US" sz="1200" baseline="0" dirty="0"/>
          </a:p>
        </p:txBody>
      </p:sp>
      <p:pic>
        <p:nvPicPr>
          <p:cNvPr id="114" name="Picture 37"/>
          <p:cNvPicPr>
            <a:picLocks noChangeAspect="1" noChangeArrowheads="1"/>
          </p:cNvPicPr>
          <p:nvPr/>
        </p:nvPicPr>
        <p:blipFill>
          <a:blip r:embed="rId13" cstate="print"/>
          <a:srcRect/>
          <a:stretch>
            <a:fillRect/>
          </a:stretch>
        </p:blipFill>
        <p:spPr bwMode="auto">
          <a:xfrm>
            <a:off x="7123217" y="5286394"/>
            <a:ext cx="1612900" cy="1157287"/>
          </a:xfrm>
          <a:prstGeom prst="rect">
            <a:avLst/>
          </a:prstGeom>
          <a:noFill/>
          <a:ln w="12700" cap="flat">
            <a:noFill/>
            <a:miter lim="800000"/>
            <a:headEnd/>
            <a:tailEnd/>
          </a:ln>
        </p:spPr>
      </p:pic>
      <p:sp>
        <p:nvSpPr>
          <p:cNvPr id="115" name="TextBox 114"/>
          <p:cNvSpPr txBox="1"/>
          <p:nvPr/>
        </p:nvSpPr>
        <p:spPr>
          <a:xfrm>
            <a:off x="6721437" y="3629898"/>
            <a:ext cx="2303813" cy="461665"/>
          </a:xfrm>
          <a:prstGeom prst="rect">
            <a:avLst/>
          </a:prstGeom>
          <a:noFill/>
        </p:spPr>
        <p:txBody>
          <a:bodyPr wrap="square" rtlCol="0">
            <a:spAutoFit/>
          </a:bodyPr>
          <a:lstStyle/>
          <a:p>
            <a:pPr algn="ctr"/>
            <a:r>
              <a:rPr lang="en-US" sz="1200" baseline="0" dirty="0" smtClean="0"/>
              <a:t>3. Radio station broadcasts submissions</a:t>
            </a:r>
            <a:endParaRPr lang="en-US" sz="1200" baseline="0" dirty="0"/>
          </a:p>
        </p:txBody>
      </p:sp>
      <p:pic>
        <p:nvPicPr>
          <p:cNvPr id="117" name="Picture 39"/>
          <p:cNvPicPr>
            <a:picLocks noChangeArrowheads="1"/>
          </p:cNvPicPr>
          <p:nvPr/>
        </p:nvPicPr>
        <p:blipFill>
          <a:blip r:embed="rId9" cstate="print"/>
          <a:srcRect/>
          <a:stretch>
            <a:fillRect/>
          </a:stretch>
        </p:blipFill>
        <p:spPr bwMode="auto">
          <a:xfrm>
            <a:off x="6056417" y="3696247"/>
            <a:ext cx="559931" cy="816376"/>
          </a:xfrm>
          <a:prstGeom prst="rect">
            <a:avLst/>
          </a:prstGeom>
          <a:ln w="76200" cmpd="sng">
            <a:prstDash val="solid"/>
            <a:tailEnd type="arrow"/>
          </a:ln>
        </p:spPr>
      </p:pic>
      <p:pic>
        <p:nvPicPr>
          <p:cNvPr id="118" name="Picture 8"/>
          <p:cNvPicPr>
            <a:picLocks noChangeAspect="1" noChangeArrowheads="1"/>
          </p:cNvPicPr>
          <p:nvPr/>
        </p:nvPicPr>
        <p:blipFill>
          <a:blip r:embed="rId14" cstate="print"/>
          <a:srcRect/>
          <a:stretch>
            <a:fillRect/>
          </a:stretch>
        </p:blipFill>
        <p:spPr bwMode="auto">
          <a:xfrm>
            <a:off x="4122141" y="5679535"/>
            <a:ext cx="984250" cy="736600"/>
          </a:xfrm>
          <a:prstGeom prst="rect">
            <a:avLst/>
          </a:prstGeom>
          <a:noFill/>
          <a:ln w="12700" cap="flat">
            <a:noFill/>
            <a:miter lim="800000"/>
            <a:headEnd/>
            <a:tailEnd/>
          </a:ln>
        </p:spPr>
      </p:pic>
      <p:sp>
        <p:nvSpPr>
          <p:cNvPr id="119" name="TextBox 118"/>
          <p:cNvSpPr txBox="1"/>
          <p:nvPr/>
        </p:nvSpPr>
        <p:spPr>
          <a:xfrm>
            <a:off x="3667496" y="5124205"/>
            <a:ext cx="2303813" cy="461665"/>
          </a:xfrm>
          <a:prstGeom prst="rect">
            <a:avLst/>
          </a:prstGeom>
          <a:noFill/>
        </p:spPr>
        <p:txBody>
          <a:bodyPr wrap="square" rtlCol="0">
            <a:spAutoFit/>
          </a:bodyPr>
          <a:lstStyle/>
          <a:p>
            <a:pPr algn="ctr"/>
            <a:r>
              <a:rPr lang="en-US" sz="1200" baseline="0" dirty="0" smtClean="0"/>
              <a:t>4. </a:t>
            </a:r>
            <a:r>
              <a:rPr lang="en-US" sz="1200" baseline="0" dirty="0" err="1" smtClean="0"/>
              <a:t>Crowdsourced</a:t>
            </a:r>
            <a:r>
              <a:rPr lang="en-US" sz="1200" baseline="0" dirty="0" smtClean="0"/>
              <a:t> validation via SMS voting</a:t>
            </a:r>
            <a:endParaRPr lang="en-US" sz="1200" baseline="0" dirty="0"/>
          </a:p>
        </p:txBody>
      </p:sp>
      <p:sp>
        <p:nvSpPr>
          <p:cNvPr id="122" name="Oval 121"/>
          <p:cNvSpPr/>
          <p:nvPr/>
        </p:nvSpPr>
        <p:spPr>
          <a:xfrm>
            <a:off x="2821379" y="1257299"/>
            <a:ext cx="280555" cy="280555"/>
          </a:xfrm>
          <a:prstGeom prst="ellipse">
            <a:avLst/>
          </a:prstGeom>
          <a:solidFill>
            <a:schemeClr val="accent3">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1</a:t>
            </a:r>
            <a:endParaRPr lang="en-US" sz="1600" baseline="0" dirty="0">
              <a:solidFill>
                <a:schemeClr val="tx1"/>
              </a:solidFill>
              <a:latin typeface="Arial" pitchFamily="34" charset="0"/>
              <a:cs typeface="Arial" pitchFamily="34" charset="0"/>
            </a:endParaRPr>
          </a:p>
        </p:txBody>
      </p:sp>
      <p:sp>
        <p:nvSpPr>
          <p:cNvPr id="123" name="Oval 122"/>
          <p:cNvSpPr/>
          <p:nvPr/>
        </p:nvSpPr>
        <p:spPr>
          <a:xfrm>
            <a:off x="4982687" y="1189350"/>
            <a:ext cx="280555" cy="280555"/>
          </a:xfrm>
          <a:prstGeom prst="ellipse">
            <a:avLst/>
          </a:prstGeom>
          <a:solidFill>
            <a:schemeClr val="accent3">
              <a:lumMod val="40000"/>
              <a:lumOff val="6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2</a:t>
            </a:r>
            <a:endParaRPr lang="en-US" sz="1600" baseline="0" dirty="0">
              <a:solidFill>
                <a:schemeClr val="tx1"/>
              </a:solidFill>
              <a:latin typeface="Arial" pitchFamily="34" charset="0"/>
              <a:cs typeface="Arial" pitchFamily="34" charset="0"/>
            </a:endParaRPr>
          </a:p>
        </p:txBody>
      </p:sp>
      <p:sp>
        <p:nvSpPr>
          <p:cNvPr id="124" name="Oval 123"/>
          <p:cNvSpPr/>
          <p:nvPr/>
        </p:nvSpPr>
        <p:spPr>
          <a:xfrm>
            <a:off x="6799612" y="3579595"/>
            <a:ext cx="280555" cy="280555"/>
          </a:xfrm>
          <a:prstGeom prst="ellipse">
            <a:avLst/>
          </a:prstGeom>
          <a:solidFill>
            <a:schemeClr val="accent3">
              <a:lumMod val="60000"/>
              <a:lumOff val="4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3</a:t>
            </a:r>
            <a:endParaRPr lang="en-US" sz="1600" baseline="0" dirty="0">
              <a:solidFill>
                <a:schemeClr val="tx1"/>
              </a:solidFill>
              <a:latin typeface="Arial" pitchFamily="34" charset="0"/>
              <a:cs typeface="Arial" pitchFamily="34" charset="0"/>
            </a:endParaRPr>
          </a:p>
        </p:txBody>
      </p:sp>
      <p:sp>
        <p:nvSpPr>
          <p:cNvPr id="125" name="Oval 124"/>
          <p:cNvSpPr/>
          <p:nvPr/>
        </p:nvSpPr>
        <p:spPr>
          <a:xfrm>
            <a:off x="3640775" y="5091058"/>
            <a:ext cx="280555" cy="280555"/>
          </a:xfrm>
          <a:prstGeom prst="ellipse">
            <a:avLst/>
          </a:prstGeom>
          <a:solidFill>
            <a:schemeClr val="accent3">
              <a:lumMod val="7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chemeClr val="tx1"/>
                </a:solidFill>
                <a:latin typeface="Arial" pitchFamily="34" charset="0"/>
                <a:cs typeface="Arial" pitchFamily="34" charset="0"/>
              </a:rPr>
              <a:t>4</a:t>
            </a:r>
            <a:endParaRPr lang="en-US" sz="1600" baseline="0" dirty="0">
              <a:solidFill>
                <a:schemeClr val="tx1"/>
              </a:solidFill>
              <a:latin typeface="Arial" pitchFamily="34" charset="0"/>
              <a:cs typeface="Arial" pitchFamily="34" charset="0"/>
            </a:endParaRPr>
          </a:p>
        </p:txBody>
      </p:sp>
      <p:sp>
        <p:nvSpPr>
          <p:cNvPr id="128" name="Rectangle 35"/>
          <p:cNvSpPr>
            <a:spLocks/>
          </p:cNvSpPr>
          <p:nvPr/>
        </p:nvSpPr>
        <p:spPr bwMode="auto">
          <a:xfrm>
            <a:off x="4158783" y="3921241"/>
            <a:ext cx="490116" cy="402913"/>
          </a:xfrm>
          <a:prstGeom prst="rect">
            <a:avLst/>
          </a:prstGeom>
          <a:noFill/>
          <a:ln w="12700" cap="rnd">
            <a:noFill/>
            <a:round/>
            <a:headEnd type="none" w="med" len="med"/>
            <a:tailEnd type="none" w="med" len="med"/>
          </a:ln>
        </p:spPr>
        <p:txBody>
          <a:bodyPr wrap="none" lIns="26788" tIns="26788" rIns="26788" bIns="26788">
            <a:spAutoFit/>
          </a:bodyPr>
          <a:lstStyle/>
          <a:p>
            <a:pPr algn="ctr"/>
            <a:r>
              <a:rPr lang="en-US" sz="1700" b="1" dirty="0">
                <a:solidFill>
                  <a:srgbClr val="0C3B5D"/>
                </a:solidFill>
                <a:cs typeface="Arial" charset="0"/>
                <a:sym typeface="Arial" charset="0"/>
              </a:rPr>
              <a:t>MORE</a:t>
            </a:r>
            <a:r>
              <a:rPr lang="en-US" sz="1700" b="1" dirty="0">
                <a:solidFill>
                  <a:srgbClr val="71A0DB"/>
                </a:solidFill>
                <a:cs typeface="Arial" charset="0"/>
                <a:sym typeface="Arial" charset="0"/>
              </a:rPr>
              <a:t/>
            </a:r>
            <a:br>
              <a:rPr lang="en-US" sz="1700" b="1" dirty="0">
                <a:solidFill>
                  <a:srgbClr val="71A0DB"/>
                </a:solidFill>
                <a:cs typeface="Arial" charset="0"/>
                <a:sym typeface="Arial" charset="0"/>
              </a:rPr>
            </a:br>
            <a:r>
              <a:rPr lang="en-US" sz="1700" b="1" dirty="0">
                <a:solidFill>
                  <a:srgbClr val="0C3B5D"/>
                </a:solidFill>
                <a:cs typeface="Arial" charset="0"/>
                <a:sym typeface="Arial" charset="0"/>
              </a:rPr>
              <a:t>EYES</a:t>
            </a:r>
          </a:p>
        </p:txBody>
      </p:sp>
      <p:sp>
        <p:nvSpPr>
          <p:cNvPr id="130" name="Can 129"/>
          <p:cNvSpPr/>
          <p:nvPr/>
        </p:nvSpPr>
        <p:spPr>
          <a:xfrm>
            <a:off x="4061707" y="2977064"/>
            <a:ext cx="665018"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7" name="Group 20"/>
          <p:cNvGrpSpPr>
            <a:grpSpLocks/>
          </p:cNvGrpSpPr>
          <p:nvPr/>
        </p:nvGrpSpPr>
        <p:grpSpPr bwMode="auto">
          <a:xfrm>
            <a:off x="8309514" y="1998136"/>
            <a:ext cx="685800" cy="441325"/>
            <a:chOff x="0" y="0"/>
            <a:chExt cx="432" cy="277"/>
          </a:xfrm>
        </p:grpSpPr>
        <p:sp>
          <p:nvSpPr>
            <p:cNvPr id="148" name="AutoShape 21"/>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149" name="AutoShape 22"/>
            <p:cNvSpPr>
              <a:spLocks/>
            </p:cNvSpPr>
            <p:nvPr/>
          </p:nvSpPr>
          <p:spPr bwMode="auto">
            <a:xfrm>
              <a:off x="362" y="0"/>
              <a:ext cx="70" cy="277"/>
            </a:xfrm>
            <a:custGeom>
              <a:avLst/>
              <a:gdLst>
                <a:gd name="T0" fmla="*/ 10800 w 21600"/>
                <a:gd name="T1" fmla="*/ 10800 h 21600"/>
              </a:gdLst>
              <a:ahLst/>
              <a:cxnLst>
                <a:cxn ang="0">
                  <a:pos x="T0" y="T1"/>
                </a:cxn>
              </a:cxnLst>
              <a:rect l="0" t="0" r="r" b="b"/>
              <a:pathLst>
                <a:path w="21600" h="21600">
                  <a:moveTo>
                    <a:pt x="0" y="5400"/>
                  </a:moveTo>
                  <a:lnTo>
                    <a:pt x="21600" y="0"/>
                  </a:lnTo>
                  <a:lnTo>
                    <a:pt x="21600" y="16200"/>
                  </a:lnTo>
                  <a:lnTo>
                    <a:pt x="0" y="21600"/>
                  </a:lnTo>
                  <a:close/>
                  <a:moveTo>
                    <a:pt x="0" y="5400"/>
                  </a:moveTo>
                </a:path>
              </a:pathLst>
            </a:custGeom>
            <a:solidFill>
              <a:srgbClr val="000000">
                <a:alpha val="20000"/>
              </a:srgbClr>
            </a:solidFill>
            <a:ln w="9525" cap="flat">
              <a:noFill/>
              <a:round/>
              <a:headEnd type="none" w="med" len="med"/>
              <a:tailEnd type="none" w="med" len="med"/>
            </a:ln>
          </p:spPr>
          <p:txBody>
            <a:bodyPr lIns="0" tIns="0" rIns="0" bIns="0"/>
            <a:lstStyle/>
            <a:p>
              <a:endParaRPr lang="en-US"/>
            </a:p>
          </p:txBody>
        </p:sp>
        <p:sp>
          <p:nvSpPr>
            <p:cNvPr id="150" name="AutoShape 23"/>
            <p:cNvSpPr>
              <a:spLocks/>
            </p:cNvSpPr>
            <p:nvPr/>
          </p:nvSpPr>
          <p:spPr bwMode="auto">
            <a:xfrm>
              <a:off x="0" y="0"/>
              <a:ext cx="432" cy="69"/>
            </a:xfrm>
            <a:custGeom>
              <a:avLst/>
              <a:gdLst>
                <a:gd name="T0" fmla="*/ 10800 w 21600"/>
                <a:gd name="T1" fmla="*/ 10800 h 21600"/>
              </a:gdLst>
              <a:ahLst/>
              <a:cxnLst>
                <a:cxn ang="0">
                  <a:pos x="T0" y="T1"/>
                </a:cxn>
              </a:cxnLst>
              <a:rect l="0" t="0" r="r" b="b"/>
              <a:pathLst>
                <a:path w="21600" h="21600">
                  <a:moveTo>
                    <a:pt x="0" y="21600"/>
                  </a:moveTo>
                  <a:lnTo>
                    <a:pt x="3475" y="0"/>
                  </a:lnTo>
                  <a:lnTo>
                    <a:pt x="21600" y="0"/>
                  </a:lnTo>
                  <a:lnTo>
                    <a:pt x="18126" y="21600"/>
                  </a:lnTo>
                  <a:close/>
                  <a:moveTo>
                    <a:pt x="0" y="21600"/>
                  </a:moveTo>
                </a:path>
              </a:pathLst>
            </a:custGeom>
            <a:solidFill>
              <a:schemeClr val="accent1">
                <a:alpha val="20000"/>
              </a:schemeClr>
            </a:solidFill>
            <a:ln w="9525" cap="flat">
              <a:noFill/>
              <a:round/>
              <a:headEnd type="none" w="med" len="med"/>
              <a:tailEnd type="none" w="med" len="med"/>
            </a:ln>
          </p:spPr>
          <p:txBody>
            <a:bodyPr lIns="0" tIns="0" rIns="0" bIns="0"/>
            <a:lstStyle/>
            <a:p>
              <a:endParaRPr lang="en-US"/>
            </a:p>
          </p:txBody>
        </p:sp>
        <p:sp>
          <p:nvSpPr>
            <p:cNvPr id="151" name="AutoShape 24"/>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lnTo>
                    <a:pt x="18126" y="5400"/>
                  </a:lnTo>
                  <a:lnTo>
                    <a:pt x="21600" y="0"/>
                  </a:lnTo>
                  <a:moveTo>
                    <a:pt x="18126" y="5400"/>
                  </a:moveTo>
                  <a:lnTo>
                    <a:pt x="18126" y="21600"/>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sp>
        <p:nvSpPr>
          <p:cNvPr id="152" name="Rectangle 25"/>
          <p:cNvSpPr>
            <a:spLocks/>
          </p:cNvSpPr>
          <p:nvPr/>
        </p:nvSpPr>
        <p:spPr bwMode="auto">
          <a:xfrm>
            <a:off x="8315864" y="2107674"/>
            <a:ext cx="410369" cy="261610"/>
          </a:xfrm>
          <a:prstGeom prst="rect">
            <a:avLst/>
          </a:prstGeom>
          <a:noFill/>
          <a:ln w="12700" cap="rnd">
            <a:noFill/>
            <a:round/>
            <a:headEnd type="none" w="med" len="med"/>
            <a:tailEnd type="none" w="med" len="med"/>
          </a:ln>
        </p:spPr>
        <p:txBody>
          <a:bodyPr wrap="none" lIns="38100" tIns="38100" rIns="38100" bIns="38100">
            <a:spAutoFit/>
          </a:bodyPr>
          <a:lstStyle/>
          <a:p>
            <a:r>
              <a:rPr lang="en-US" sz="1800" b="1" dirty="0">
                <a:solidFill>
                  <a:srgbClr val="FFFFFF"/>
                </a:solidFill>
                <a:latin typeface="Arial" charset="0"/>
                <a:cs typeface="Arial" charset="0"/>
                <a:sym typeface="Arial" charset="0"/>
              </a:rPr>
              <a:t>SMS</a:t>
            </a:r>
          </a:p>
        </p:txBody>
      </p:sp>
      <p:pic>
        <p:nvPicPr>
          <p:cNvPr id="153" name="Picture 39"/>
          <p:cNvPicPr>
            <a:picLocks noChangeArrowheads="1"/>
          </p:cNvPicPr>
          <p:nvPr/>
        </p:nvPicPr>
        <p:blipFill>
          <a:blip r:embed="rId9" cstate="print"/>
          <a:srcRect/>
          <a:stretch>
            <a:fillRect/>
          </a:stretch>
        </p:blipFill>
        <p:spPr bwMode="auto">
          <a:xfrm>
            <a:off x="8262239" y="1261806"/>
            <a:ext cx="622300" cy="901700"/>
          </a:xfrm>
          <a:prstGeom prst="rect">
            <a:avLst/>
          </a:prstGeom>
          <a:ln w="76200" cmpd="sng">
            <a:prstDash val="solid"/>
            <a:tailEnd type="arrow"/>
          </a:ln>
        </p:spPr>
      </p:pic>
      <p:cxnSp>
        <p:nvCxnSpPr>
          <p:cNvPr id="154" name="Elbow Connector 95"/>
          <p:cNvCxnSpPr>
            <a:stCxn id="112" idx="3"/>
            <a:endCxn id="153" idx="1"/>
          </p:cNvCxnSpPr>
          <p:nvPr/>
        </p:nvCxnSpPr>
        <p:spPr>
          <a:xfrm flipV="1">
            <a:off x="7623958" y="1712656"/>
            <a:ext cx="638281" cy="639902"/>
          </a:xfrm>
          <a:prstGeom prst="bentConnector3">
            <a:avLst>
              <a:gd name="adj1" fmla="val 33255"/>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116" name="Picture 6"/>
          <p:cNvPicPr>
            <a:picLocks noChangeAspect="1" noChangeArrowheads="1"/>
          </p:cNvPicPr>
          <p:nvPr/>
        </p:nvPicPr>
        <p:blipFill>
          <a:blip r:embed="rId11" cstate="print"/>
          <a:srcRect/>
          <a:stretch>
            <a:fillRect/>
          </a:stretch>
        </p:blipFill>
        <p:spPr bwMode="auto">
          <a:xfrm>
            <a:off x="6035466" y="4510954"/>
            <a:ext cx="697839" cy="757237"/>
          </a:xfrm>
          <a:prstGeom prst="rect">
            <a:avLst/>
          </a:prstGeom>
          <a:noFill/>
          <a:ln w="12700" cap="flat">
            <a:noFill/>
            <a:miter lim="800000"/>
            <a:headEnd/>
            <a:tailEnd/>
          </a:ln>
        </p:spPr>
      </p:pic>
      <p:cxnSp>
        <p:nvCxnSpPr>
          <p:cNvPr id="158" name="Elbow Connector 95"/>
          <p:cNvCxnSpPr>
            <a:stCxn id="116" idx="3"/>
            <a:endCxn id="114" idx="0"/>
          </p:cNvCxnSpPr>
          <p:nvPr/>
        </p:nvCxnSpPr>
        <p:spPr>
          <a:xfrm>
            <a:off x="6733305" y="4889573"/>
            <a:ext cx="1196362" cy="396821"/>
          </a:xfrm>
          <a:prstGeom prst="bentConnector2">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pic>
        <p:nvPicPr>
          <p:cNvPr id="161" name="Picture 9"/>
          <p:cNvPicPr>
            <a:picLocks noChangeAspect="1" noChangeArrowheads="1"/>
          </p:cNvPicPr>
          <p:nvPr/>
        </p:nvPicPr>
        <p:blipFill>
          <a:blip r:embed="rId15" cstate="print"/>
          <a:srcRect/>
          <a:stretch>
            <a:fillRect/>
          </a:stretch>
        </p:blipFill>
        <p:spPr bwMode="auto">
          <a:xfrm>
            <a:off x="201881" y="3348517"/>
            <a:ext cx="1627187" cy="1092200"/>
          </a:xfrm>
          <a:prstGeom prst="rect">
            <a:avLst/>
          </a:prstGeom>
          <a:noFill/>
          <a:ln w="12700" cap="flat">
            <a:noFill/>
            <a:miter lim="800000"/>
            <a:headEnd/>
            <a:tailEnd/>
          </a:ln>
        </p:spPr>
      </p:pic>
      <p:sp>
        <p:nvSpPr>
          <p:cNvPr id="162" name="TextBox 161"/>
          <p:cNvSpPr txBox="1"/>
          <p:nvPr/>
        </p:nvSpPr>
        <p:spPr>
          <a:xfrm>
            <a:off x="1898074" y="4269176"/>
            <a:ext cx="1427019" cy="1015663"/>
          </a:xfrm>
          <a:prstGeom prst="rect">
            <a:avLst/>
          </a:prstGeom>
          <a:noFill/>
        </p:spPr>
        <p:txBody>
          <a:bodyPr wrap="square" rtlCol="0">
            <a:spAutoFit/>
          </a:bodyPr>
          <a:lstStyle/>
          <a:p>
            <a:pPr algn="ctr"/>
            <a:r>
              <a:rPr lang="en-US" sz="1200" baseline="0" dirty="0" smtClean="0"/>
              <a:t>5. Radio station announces winner, grand prize, free cell minutes, etc.</a:t>
            </a:r>
            <a:endParaRPr lang="en-US" sz="1200" baseline="0" dirty="0"/>
          </a:p>
        </p:txBody>
      </p:sp>
      <p:pic>
        <p:nvPicPr>
          <p:cNvPr id="163" name="Picture 39"/>
          <p:cNvPicPr>
            <a:picLocks noChangeArrowheads="1"/>
          </p:cNvPicPr>
          <p:nvPr/>
        </p:nvPicPr>
        <p:blipFill>
          <a:blip r:embed="rId9" cstate="print"/>
          <a:srcRect/>
          <a:stretch>
            <a:fillRect/>
          </a:stretch>
        </p:blipFill>
        <p:spPr bwMode="auto">
          <a:xfrm>
            <a:off x="961901" y="5155431"/>
            <a:ext cx="605446" cy="805983"/>
          </a:xfrm>
          <a:prstGeom prst="rect">
            <a:avLst/>
          </a:prstGeom>
          <a:ln w="76200" cmpd="sng">
            <a:prstDash val="solid"/>
            <a:tailEnd type="arrow"/>
          </a:ln>
        </p:spPr>
      </p:pic>
      <p:pic>
        <p:nvPicPr>
          <p:cNvPr id="164" name="Picture 6"/>
          <p:cNvPicPr>
            <a:picLocks noChangeAspect="1" noChangeArrowheads="1"/>
          </p:cNvPicPr>
          <p:nvPr/>
        </p:nvPicPr>
        <p:blipFill>
          <a:blip r:embed="rId11" cstate="print"/>
          <a:srcRect/>
          <a:stretch>
            <a:fillRect/>
          </a:stretch>
        </p:blipFill>
        <p:spPr bwMode="auto">
          <a:xfrm>
            <a:off x="950839" y="5958263"/>
            <a:ext cx="697839" cy="757237"/>
          </a:xfrm>
          <a:prstGeom prst="rect">
            <a:avLst/>
          </a:prstGeom>
          <a:noFill/>
          <a:ln w="12700" cap="flat">
            <a:noFill/>
            <a:miter lim="800000"/>
            <a:headEnd/>
            <a:tailEnd/>
          </a:ln>
        </p:spPr>
      </p:pic>
      <p:grpSp>
        <p:nvGrpSpPr>
          <p:cNvPr id="165" name="Group 20"/>
          <p:cNvGrpSpPr>
            <a:grpSpLocks/>
          </p:cNvGrpSpPr>
          <p:nvPr/>
        </p:nvGrpSpPr>
        <p:grpSpPr bwMode="auto">
          <a:xfrm>
            <a:off x="2631127" y="6116893"/>
            <a:ext cx="685800" cy="441325"/>
            <a:chOff x="0" y="0"/>
            <a:chExt cx="432" cy="277"/>
          </a:xfrm>
        </p:grpSpPr>
        <p:sp>
          <p:nvSpPr>
            <p:cNvPr id="166" name="AutoShape 21"/>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167" name="AutoShape 22"/>
            <p:cNvSpPr>
              <a:spLocks/>
            </p:cNvSpPr>
            <p:nvPr/>
          </p:nvSpPr>
          <p:spPr bwMode="auto">
            <a:xfrm>
              <a:off x="362" y="0"/>
              <a:ext cx="70" cy="277"/>
            </a:xfrm>
            <a:custGeom>
              <a:avLst/>
              <a:gdLst>
                <a:gd name="T0" fmla="*/ 10800 w 21600"/>
                <a:gd name="T1" fmla="*/ 10800 h 21600"/>
              </a:gdLst>
              <a:ahLst/>
              <a:cxnLst>
                <a:cxn ang="0">
                  <a:pos x="T0" y="T1"/>
                </a:cxn>
              </a:cxnLst>
              <a:rect l="0" t="0" r="r" b="b"/>
              <a:pathLst>
                <a:path w="21600" h="21600">
                  <a:moveTo>
                    <a:pt x="0" y="5400"/>
                  </a:moveTo>
                  <a:lnTo>
                    <a:pt x="21600" y="0"/>
                  </a:lnTo>
                  <a:lnTo>
                    <a:pt x="21600" y="16200"/>
                  </a:lnTo>
                  <a:lnTo>
                    <a:pt x="0" y="21600"/>
                  </a:lnTo>
                  <a:close/>
                  <a:moveTo>
                    <a:pt x="0" y="5400"/>
                  </a:moveTo>
                </a:path>
              </a:pathLst>
            </a:custGeom>
            <a:solidFill>
              <a:srgbClr val="000000">
                <a:alpha val="20000"/>
              </a:srgbClr>
            </a:solidFill>
            <a:ln w="9525" cap="flat">
              <a:noFill/>
              <a:round/>
              <a:headEnd type="none" w="med" len="med"/>
              <a:tailEnd type="none" w="med" len="med"/>
            </a:ln>
          </p:spPr>
          <p:txBody>
            <a:bodyPr lIns="0" tIns="0" rIns="0" bIns="0"/>
            <a:lstStyle/>
            <a:p>
              <a:endParaRPr lang="en-US"/>
            </a:p>
          </p:txBody>
        </p:sp>
        <p:sp>
          <p:nvSpPr>
            <p:cNvPr id="168" name="AutoShape 23"/>
            <p:cNvSpPr>
              <a:spLocks/>
            </p:cNvSpPr>
            <p:nvPr/>
          </p:nvSpPr>
          <p:spPr bwMode="auto">
            <a:xfrm>
              <a:off x="0" y="0"/>
              <a:ext cx="432" cy="69"/>
            </a:xfrm>
            <a:custGeom>
              <a:avLst/>
              <a:gdLst>
                <a:gd name="T0" fmla="*/ 10800 w 21600"/>
                <a:gd name="T1" fmla="*/ 10800 h 21600"/>
              </a:gdLst>
              <a:ahLst/>
              <a:cxnLst>
                <a:cxn ang="0">
                  <a:pos x="T0" y="T1"/>
                </a:cxn>
              </a:cxnLst>
              <a:rect l="0" t="0" r="r" b="b"/>
              <a:pathLst>
                <a:path w="21600" h="21600">
                  <a:moveTo>
                    <a:pt x="0" y="21600"/>
                  </a:moveTo>
                  <a:lnTo>
                    <a:pt x="3475" y="0"/>
                  </a:lnTo>
                  <a:lnTo>
                    <a:pt x="21600" y="0"/>
                  </a:lnTo>
                  <a:lnTo>
                    <a:pt x="18126" y="21600"/>
                  </a:lnTo>
                  <a:close/>
                  <a:moveTo>
                    <a:pt x="0" y="21600"/>
                  </a:moveTo>
                </a:path>
              </a:pathLst>
            </a:custGeom>
            <a:solidFill>
              <a:schemeClr val="accent1">
                <a:alpha val="20000"/>
              </a:schemeClr>
            </a:solidFill>
            <a:ln w="9525" cap="flat">
              <a:noFill/>
              <a:round/>
              <a:headEnd type="none" w="med" len="med"/>
              <a:tailEnd type="none" w="med" len="med"/>
            </a:ln>
          </p:spPr>
          <p:txBody>
            <a:bodyPr lIns="0" tIns="0" rIns="0" bIns="0"/>
            <a:lstStyle/>
            <a:p>
              <a:endParaRPr lang="en-US"/>
            </a:p>
          </p:txBody>
        </p:sp>
        <p:sp>
          <p:nvSpPr>
            <p:cNvPr id="169" name="AutoShape 24"/>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lnTo>
                    <a:pt x="18126" y="5400"/>
                  </a:lnTo>
                  <a:lnTo>
                    <a:pt x="21600" y="0"/>
                  </a:lnTo>
                  <a:moveTo>
                    <a:pt x="18126" y="5400"/>
                  </a:moveTo>
                  <a:lnTo>
                    <a:pt x="18126" y="21600"/>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sp>
        <p:nvSpPr>
          <p:cNvPr id="170" name="Rectangle 25"/>
          <p:cNvSpPr>
            <a:spLocks/>
          </p:cNvSpPr>
          <p:nvPr/>
        </p:nvSpPr>
        <p:spPr bwMode="auto">
          <a:xfrm>
            <a:off x="2637477" y="6226431"/>
            <a:ext cx="410369" cy="261610"/>
          </a:xfrm>
          <a:prstGeom prst="rect">
            <a:avLst/>
          </a:prstGeom>
          <a:noFill/>
          <a:ln w="12700" cap="rnd">
            <a:noFill/>
            <a:round/>
            <a:headEnd type="none" w="med" len="med"/>
            <a:tailEnd type="none" w="med" len="med"/>
          </a:ln>
        </p:spPr>
        <p:txBody>
          <a:bodyPr wrap="square" lIns="38100" tIns="38100" rIns="38100" bIns="38100">
            <a:spAutoFit/>
          </a:bodyPr>
          <a:lstStyle/>
          <a:p>
            <a:r>
              <a:rPr lang="en-US" sz="1800" b="1" dirty="0">
                <a:solidFill>
                  <a:srgbClr val="FFFFFF"/>
                </a:solidFill>
                <a:latin typeface="Arial" charset="0"/>
                <a:cs typeface="Arial" charset="0"/>
                <a:sym typeface="Arial" charset="0"/>
              </a:rPr>
              <a:t>SMS</a:t>
            </a:r>
          </a:p>
        </p:txBody>
      </p:sp>
      <p:pic>
        <p:nvPicPr>
          <p:cNvPr id="171" name="Picture 39"/>
          <p:cNvPicPr>
            <a:picLocks noChangeArrowheads="1"/>
          </p:cNvPicPr>
          <p:nvPr/>
        </p:nvPicPr>
        <p:blipFill>
          <a:blip r:embed="rId9" cstate="print"/>
          <a:srcRect/>
          <a:stretch>
            <a:fillRect/>
          </a:stretch>
        </p:blipFill>
        <p:spPr bwMode="auto">
          <a:xfrm>
            <a:off x="2583852" y="5380563"/>
            <a:ext cx="622300" cy="901700"/>
          </a:xfrm>
          <a:prstGeom prst="rect">
            <a:avLst/>
          </a:prstGeom>
          <a:ln w="76200" cmpd="sng">
            <a:prstDash val="solid"/>
            <a:tailEnd type="arrow"/>
          </a:ln>
        </p:spPr>
      </p:pic>
      <p:cxnSp>
        <p:nvCxnSpPr>
          <p:cNvPr id="172" name="Elbow Connector 95"/>
          <p:cNvCxnSpPr>
            <a:stCxn id="118" idx="1"/>
            <a:endCxn id="171" idx="3"/>
          </p:cNvCxnSpPr>
          <p:nvPr/>
        </p:nvCxnSpPr>
        <p:spPr>
          <a:xfrm rot="10800000">
            <a:off x="3206153" y="5831413"/>
            <a:ext cx="915989" cy="216422"/>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176" name="Elbow Connector 95"/>
          <p:cNvCxnSpPr>
            <a:stCxn id="163" idx="0"/>
            <a:endCxn id="161" idx="2"/>
          </p:cNvCxnSpPr>
          <p:nvPr/>
        </p:nvCxnSpPr>
        <p:spPr>
          <a:xfrm rot="16200000" flipV="1">
            <a:off x="782693" y="4673499"/>
            <a:ext cx="714714" cy="249149"/>
          </a:xfrm>
          <a:prstGeom prst="bentConnector3">
            <a:avLst>
              <a:gd name="adj1" fmla="val 35046"/>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sp>
        <p:nvSpPr>
          <p:cNvPr id="181" name="Oval 180"/>
          <p:cNvSpPr/>
          <p:nvPr/>
        </p:nvSpPr>
        <p:spPr>
          <a:xfrm>
            <a:off x="1928751" y="4207008"/>
            <a:ext cx="280555" cy="280555"/>
          </a:xfrm>
          <a:prstGeom prst="ellipse">
            <a:avLst/>
          </a:prstGeom>
          <a:solidFill>
            <a:schemeClr val="accent3">
              <a:lumMod val="5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600" baseline="0" dirty="0" smtClean="0">
                <a:solidFill>
                  <a:srgbClr val="FFFF00"/>
                </a:solidFill>
                <a:latin typeface="Arial" pitchFamily="34" charset="0"/>
                <a:cs typeface="Arial" pitchFamily="34" charset="0"/>
              </a:rPr>
              <a:t>5</a:t>
            </a:r>
            <a:endParaRPr lang="en-US" sz="1600" baseline="0" dirty="0">
              <a:solidFill>
                <a:srgbClr val="FFFF00"/>
              </a:solidFill>
              <a:latin typeface="Arial" pitchFamily="34" charset="0"/>
              <a:cs typeface="Arial" pitchFamily="34" charset="0"/>
            </a:endParaRPr>
          </a:p>
        </p:txBody>
      </p:sp>
      <p:sp>
        <p:nvSpPr>
          <p:cNvPr id="52" name="Rectangle 51"/>
          <p:cNvSpPr/>
          <p:nvPr/>
        </p:nvSpPr>
        <p:spPr>
          <a:xfrm>
            <a:off x="3886200" y="3152001"/>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8124C35-E71D-4D60-81AC-83F2C2ED28A0}" type="slidenum">
              <a:rPr lang="en-US"/>
              <a:pPr/>
              <a:t>26</a:t>
            </a:fld>
            <a:endParaRPr lang="en-US"/>
          </a:p>
        </p:txBody>
      </p:sp>
      <p:pic>
        <p:nvPicPr>
          <p:cNvPr id="11265" name="Picture 1"/>
          <p:cNvPicPr>
            <a:picLocks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11266"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1267" name="Rectangle 3"/>
          <p:cNvSpPr>
            <a:spLocks noGrp="1" noChangeArrowheads="1"/>
          </p:cNvSpPr>
          <p:nvPr>
            <p:ph type="title"/>
          </p:nvPr>
        </p:nvSpPr>
        <p:spPr>
          <a:ln/>
        </p:spPr>
        <p:txBody>
          <a:bodyPr/>
          <a:lstStyle/>
          <a:p>
            <a:r>
              <a:rPr lang="en-US" sz="2100" dirty="0" smtClean="0"/>
              <a:t>Connect </a:t>
            </a:r>
            <a:r>
              <a:rPr lang="en-US" sz="2100" dirty="0" err="1" smtClean="0"/>
              <a:t>Jalalabad</a:t>
            </a:r>
            <a:r>
              <a:rPr lang="en-US" sz="2100" dirty="0" smtClean="0"/>
              <a:t> Overview</a:t>
            </a:r>
            <a:endParaRPr lang="en-US" sz="2100" dirty="0"/>
          </a:p>
        </p:txBody>
      </p:sp>
      <p:sp>
        <p:nvSpPr>
          <p:cNvPr id="11268" name="Rectangle 4"/>
          <p:cNvSpPr>
            <a:spLocks noGrp="1" noChangeArrowheads="1"/>
          </p:cNvSpPr>
          <p:nvPr>
            <p:ph type="body" idx="1"/>
          </p:nvPr>
        </p:nvSpPr>
        <p:spPr>
          <a:ln/>
        </p:spPr>
        <p:txBody>
          <a:bodyPr>
            <a:noAutofit/>
          </a:bodyPr>
          <a:lstStyle/>
          <a:p>
            <a:pPr marL="304800" indent="-304800">
              <a:spcBef>
                <a:spcPct val="0"/>
              </a:spcBef>
            </a:pPr>
            <a:r>
              <a:rPr lang="en-US" sz="1400" dirty="0"/>
              <a:t>DARPA Objective: Implement a cell phone reporting process to inventory rural SMS </a:t>
            </a:r>
            <a:r>
              <a:rPr lang="en-US" sz="1400" dirty="0" err="1"/>
              <a:t>cellphone</a:t>
            </a:r>
            <a:r>
              <a:rPr lang="en-US" sz="1400" dirty="0"/>
              <a:t> users within </a:t>
            </a:r>
            <a:r>
              <a:rPr lang="en-US" sz="1400" dirty="0" err="1"/>
              <a:t>Nangarhar</a:t>
            </a:r>
            <a:r>
              <a:rPr lang="en-US" sz="1400" dirty="0"/>
              <a:t> province and to test the utility of a winner-takes-all incentive </a:t>
            </a:r>
            <a:r>
              <a:rPr lang="en-US" sz="1400" dirty="0" smtClean="0"/>
              <a:t>structure</a:t>
            </a:r>
            <a:endParaRPr lang="en-US" sz="1400" dirty="0"/>
          </a:p>
          <a:p>
            <a:pPr marL="304800" indent="-304800">
              <a:lnSpc>
                <a:spcPct val="120000"/>
              </a:lnSpc>
            </a:pPr>
            <a:r>
              <a:rPr lang="en-US" sz="1400" dirty="0"/>
              <a:t>Description of current environment: </a:t>
            </a:r>
          </a:p>
          <a:p>
            <a:pPr marL="555625" lvl="1">
              <a:spcBef>
                <a:spcPts val="0"/>
              </a:spcBef>
            </a:pPr>
            <a:r>
              <a:rPr lang="en-US" sz="1200" dirty="0"/>
              <a:t>Transistor radios are estimated to be in 90% of rural households within </a:t>
            </a:r>
            <a:r>
              <a:rPr lang="en-US" sz="1200" dirty="0" err="1"/>
              <a:t>Nangarhar</a:t>
            </a:r>
            <a:r>
              <a:rPr lang="en-US" sz="1200" dirty="0"/>
              <a:t> </a:t>
            </a:r>
            <a:r>
              <a:rPr lang="en-US" sz="1200" dirty="0" smtClean="0"/>
              <a:t>Province</a:t>
            </a:r>
            <a:endParaRPr lang="en-US" sz="1400" dirty="0"/>
          </a:p>
          <a:p>
            <a:pPr marL="555625" lvl="1">
              <a:spcBef>
                <a:spcPts val="0"/>
              </a:spcBef>
            </a:pPr>
            <a:r>
              <a:rPr lang="en-US" sz="1200" dirty="0"/>
              <a:t>SMS capable </a:t>
            </a:r>
            <a:r>
              <a:rPr lang="en-US" sz="1200" dirty="0" err="1"/>
              <a:t>cellphones</a:t>
            </a:r>
            <a:r>
              <a:rPr lang="en-US" sz="1200" dirty="0"/>
              <a:t> are estimated to be in 65% to 75% of target </a:t>
            </a:r>
            <a:r>
              <a:rPr lang="en-US" sz="1200" dirty="0" smtClean="0"/>
              <a:t>households</a:t>
            </a:r>
            <a:endParaRPr lang="en-US" sz="1200" dirty="0"/>
          </a:p>
          <a:p>
            <a:pPr marL="555625" lvl="1">
              <a:spcBef>
                <a:spcPts val="0"/>
              </a:spcBef>
            </a:pPr>
            <a:r>
              <a:rPr lang="en-US" sz="1200" dirty="0"/>
              <a:t>Poetry is a culturally authentic and SMS capable mechanism to instill a sense of competition amongst rural </a:t>
            </a:r>
            <a:r>
              <a:rPr lang="en-US" sz="1200" dirty="0" smtClean="0"/>
              <a:t>participants</a:t>
            </a:r>
            <a:endParaRPr lang="en-US" sz="1200" dirty="0"/>
          </a:p>
          <a:p>
            <a:pPr marL="555625" lvl="1">
              <a:spcBef>
                <a:spcPts val="0"/>
              </a:spcBef>
            </a:pPr>
            <a:r>
              <a:rPr lang="en-US" sz="1200" dirty="0"/>
              <a:t>While the submission of poetry compositions requires a minimum level of literacy, voting on submissions via SMS requires virtually no </a:t>
            </a:r>
            <a:r>
              <a:rPr lang="en-US" sz="1200" dirty="0" smtClean="0"/>
              <a:t>literacy</a:t>
            </a:r>
            <a:endParaRPr lang="en-US" sz="1200" dirty="0"/>
          </a:p>
          <a:p>
            <a:pPr marL="304800" indent="-304800">
              <a:lnSpc>
                <a:spcPct val="120000"/>
              </a:lnSpc>
            </a:pPr>
            <a:r>
              <a:rPr lang="en-US" sz="1400" dirty="0" smtClean="0"/>
              <a:t>Scale and Schedule: </a:t>
            </a:r>
            <a:endParaRPr lang="en-US" sz="1400" dirty="0"/>
          </a:p>
          <a:p>
            <a:pPr marL="555625" lvl="1">
              <a:spcBef>
                <a:spcPts val="0"/>
              </a:spcBef>
            </a:pPr>
            <a:r>
              <a:rPr lang="en-US" sz="1200" dirty="0"/>
              <a:t>Partner with a local radio station to organize, advertise, and execute a serialized, radio broadcast, “</a:t>
            </a:r>
            <a:r>
              <a:rPr lang="en-US" sz="1200" dirty="0" smtClean="0"/>
              <a:t>American Idol”-</a:t>
            </a:r>
            <a:r>
              <a:rPr lang="en-US" sz="1200" dirty="0"/>
              <a:t>like </a:t>
            </a:r>
            <a:r>
              <a:rPr lang="en-US" sz="1200" dirty="0" smtClean="0"/>
              <a:t>contest in February 2011</a:t>
            </a:r>
            <a:endParaRPr lang="en-US" sz="1400" dirty="0"/>
          </a:p>
          <a:p>
            <a:pPr marL="555625" lvl="1">
              <a:spcBef>
                <a:spcPts val="0"/>
              </a:spcBef>
            </a:pPr>
            <a:r>
              <a:rPr lang="en-US" sz="1200" dirty="0"/>
              <a:t>Implement </a:t>
            </a:r>
            <a:r>
              <a:rPr lang="en-US" sz="1200" dirty="0" smtClean="0"/>
              <a:t>SMS server</a:t>
            </a:r>
            <a:endParaRPr lang="en-US" sz="1200" dirty="0"/>
          </a:p>
          <a:p>
            <a:pPr marL="555625" lvl="1">
              <a:spcBef>
                <a:spcPts val="0"/>
              </a:spcBef>
            </a:pPr>
            <a:r>
              <a:rPr lang="en-US" sz="1200" dirty="0"/>
              <a:t>Cull SMS data stream to inventory and </a:t>
            </a:r>
            <a:r>
              <a:rPr lang="en-US" sz="1200" dirty="0" err="1"/>
              <a:t>geotag</a:t>
            </a:r>
            <a:r>
              <a:rPr lang="en-US" sz="1200" dirty="0"/>
              <a:t> SMS users in target </a:t>
            </a:r>
            <a:r>
              <a:rPr lang="en-US" sz="1200" dirty="0" smtClean="0"/>
              <a:t>area</a:t>
            </a:r>
            <a:endParaRPr lang="en-US" sz="1200" dirty="0"/>
          </a:p>
          <a:p>
            <a:pPr marL="555625" lvl="1">
              <a:spcBef>
                <a:spcPts val="0"/>
              </a:spcBef>
            </a:pPr>
            <a:r>
              <a:rPr lang="en-US" sz="1200" dirty="0"/>
              <a:t>Submit </a:t>
            </a:r>
            <a:r>
              <a:rPr lang="en-US" sz="1200" dirty="0" smtClean="0"/>
              <a:t>SMS </a:t>
            </a:r>
            <a:r>
              <a:rPr lang="en-US" sz="1200" dirty="0"/>
              <a:t>survey to elicit demographic data from </a:t>
            </a:r>
            <a:r>
              <a:rPr lang="en-US" sz="1200" dirty="0" smtClean="0"/>
              <a:t>competitors</a:t>
            </a:r>
            <a:endParaRPr lang="en-US" sz="1200" dirty="0"/>
          </a:p>
          <a:p>
            <a:pPr marL="304800" indent="-304800">
              <a:lnSpc>
                <a:spcPct val="120000"/>
              </a:lnSpc>
            </a:pPr>
            <a:r>
              <a:rPr lang="en-US" sz="1400" dirty="0"/>
              <a:t>Issues</a:t>
            </a:r>
          </a:p>
          <a:p>
            <a:pPr marL="555625" lvl="1">
              <a:spcBef>
                <a:spcPts val="0"/>
              </a:spcBef>
            </a:pPr>
            <a:r>
              <a:rPr lang="en-US" sz="1200" dirty="0"/>
              <a:t>Teaming negotiations</a:t>
            </a:r>
          </a:p>
          <a:p>
            <a:pPr marL="555625" lvl="1">
              <a:spcBef>
                <a:spcPts val="0"/>
              </a:spcBef>
            </a:pPr>
            <a:r>
              <a:rPr lang="en-US" sz="1200" dirty="0"/>
              <a:t>Translation/Illiteracy support</a:t>
            </a:r>
          </a:p>
          <a:p>
            <a:pPr marL="555625" lvl="1">
              <a:spcBef>
                <a:spcPts val="0"/>
              </a:spcBef>
            </a:pPr>
            <a:r>
              <a:rPr lang="en-US" sz="1200" dirty="0"/>
              <a:t>Incentive structure for demographic data </a:t>
            </a:r>
            <a:r>
              <a:rPr lang="en-US" sz="1200" dirty="0" smtClean="0"/>
              <a:t>elicitation</a:t>
            </a: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48C0A1B-DD6A-4025-BC73-0D4D68CBD2F9}" type="slidenum">
              <a:rPr lang="en-US"/>
              <a:pPr/>
              <a:t>27</a:t>
            </a:fld>
            <a:endParaRPr lang="en-US"/>
          </a:p>
        </p:txBody>
      </p:sp>
      <p:pic>
        <p:nvPicPr>
          <p:cNvPr id="12289" name="Picture 1"/>
          <p:cNvPicPr>
            <a:picLocks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12290"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2291" name="Rectangle 3"/>
          <p:cNvSpPr>
            <a:spLocks noGrp="1" noChangeArrowheads="1"/>
          </p:cNvSpPr>
          <p:nvPr>
            <p:ph type="body" idx="1"/>
          </p:nvPr>
        </p:nvSpPr>
        <p:spPr>
          <a:xfrm>
            <a:off x="381000" y="1143000"/>
            <a:ext cx="8382000" cy="5715000"/>
          </a:xfrm>
          <a:ln/>
        </p:spPr>
        <p:txBody>
          <a:bodyPr/>
          <a:lstStyle/>
          <a:p>
            <a:pPr marL="304800" indent="-304800">
              <a:lnSpc>
                <a:spcPct val="80000"/>
              </a:lnSpc>
              <a:spcBef>
                <a:spcPct val="0"/>
              </a:spcBef>
              <a:buFont typeface="Arial" charset="0"/>
              <a:buNone/>
            </a:pPr>
            <a:endParaRPr lang="en-US" sz="1600" dirty="0"/>
          </a:p>
          <a:p>
            <a:pPr marL="304800" indent="-304800">
              <a:lnSpc>
                <a:spcPct val="80000"/>
              </a:lnSpc>
            </a:pPr>
            <a:r>
              <a:rPr lang="en-US" sz="1600" dirty="0"/>
              <a:t>Identify Partners: as soon as possible (Nov 8,9)</a:t>
            </a:r>
            <a:endParaRPr lang="en-US" dirty="0"/>
          </a:p>
          <a:p>
            <a:pPr marL="555625" lvl="1">
              <a:lnSpc>
                <a:spcPct val="80000"/>
              </a:lnSpc>
            </a:pPr>
            <a:r>
              <a:rPr lang="en-US" sz="1400" dirty="0"/>
              <a:t>Leverage local relationships of Todd and Dave to ‘sell’ pilot to local </a:t>
            </a:r>
            <a:r>
              <a:rPr lang="en-US" sz="1400" dirty="0" smtClean="0"/>
              <a:t>radio</a:t>
            </a:r>
            <a:endParaRPr lang="en-US" sz="1400" dirty="0"/>
          </a:p>
          <a:p>
            <a:pPr marL="555625" lvl="1">
              <a:lnSpc>
                <a:spcPct val="80000"/>
              </a:lnSpc>
            </a:pPr>
            <a:r>
              <a:rPr lang="en-US" sz="1400" dirty="0"/>
              <a:t>Identify/Negotiate incentives, prize structure, and </a:t>
            </a:r>
            <a:r>
              <a:rPr lang="en-US" sz="1400" dirty="0" smtClean="0"/>
              <a:t>timeline</a:t>
            </a:r>
            <a:endParaRPr lang="en-US" sz="1400" dirty="0"/>
          </a:p>
          <a:p>
            <a:pPr marL="555625" lvl="1">
              <a:lnSpc>
                <a:spcPct val="80000"/>
              </a:lnSpc>
            </a:pPr>
            <a:r>
              <a:rPr lang="en-US" sz="1400" dirty="0"/>
              <a:t>Ensure SMS data collection </a:t>
            </a:r>
            <a:r>
              <a:rPr lang="en-US" sz="1400" dirty="0" smtClean="0"/>
              <a:t>capability</a:t>
            </a:r>
            <a:endParaRPr lang="en-US" sz="1400" dirty="0"/>
          </a:p>
          <a:p>
            <a:pPr marL="555625" lvl="1">
              <a:lnSpc>
                <a:spcPct val="80000"/>
              </a:lnSpc>
            </a:pPr>
            <a:r>
              <a:rPr lang="en-US" sz="1400" dirty="0"/>
              <a:t>Validate </a:t>
            </a:r>
            <a:r>
              <a:rPr lang="en-US" sz="1400" dirty="0" smtClean="0"/>
              <a:t>Assumptions</a:t>
            </a:r>
            <a:endParaRPr lang="en-US" sz="1400" dirty="0"/>
          </a:p>
          <a:p>
            <a:pPr marL="304800" indent="-304800">
              <a:lnSpc>
                <a:spcPct val="80000"/>
              </a:lnSpc>
            </a:pPr>
            <a:r>
              <a:rPr lang="en-US" sz="1600" dirty="0"/>
              <a:t>Complete Pilot Preparations:  Dec 1-15</a:t>
            </a:r>
          </a:p>
          <a:p>
            <a:pPr marL="555625" lvl="1">
              <a:lnSpc>
                <a:spcPct val="80000"/>
              </a:lnSpc>
            </a:pPr>
            <a:r>
              <a:rPr lang="en-US" sz="1400" dirty="0"/>
              <a:t>Write scripts, demographic survey, etc.</a:t>
            </a:r>
          </a:p>
          <a:p>
            <a:pPr marL="555625" lvl="1">
              <a:lnSpc>
                <a:spcPct val="80000"/>
              </a:lnSpc>
            </a:pPr>
            <a:r>
              <a:rPr lang="en-US" sz="1400" dirty="0"/>
              <a:t>Test SMS push in </a:t>
            </a:r>
            <a:r>
              <a:rPr lang="en-US" sz="1400" dirty="0" err="1" smtClean="0"/>
              <a:t>Nangarhar</a:t>
            </a:r>
            <a:endParaRPr lang="en-US" sz="1400" dirty="0"/>
          </a:p>
          <a:p>
            <a:pPr marL="304800" indent="-304800">
              <a:lnSpc>
                <a:spcPct val="80000"/>
              </a:lnSpc>
            </a:pPr>
            <a:r>
              <a:rPr lang="en-US" sz="1600" dirty="0"/>
              <a:t>Jan 7-22</a:t>
            </a:r>
          </a:p>
          <a:p>
            <a:pPr marL="555625" lvl="1">
              <a:lnSpc>
                <a:spcPct val="80000"/>
              </a:lnSpc>
            </a:pPr>
            <a:r>
              <a:rPr lang="en-US" sz="1400" dirty="0"/>
              <a:t>Commence </a:t>
            </a:r>
            <a:r>
              <a:rPr lang="en-US" sz="1400" dirty="0" smtClean="0"/>
              <a:t>Contest</a:t>
            </a:r>
            <a:endParaRPr lang="en-US" sz="1400" dirty="0"/>
          </a:p>
          <a:p>
            <a:pPr marL="555625" lvl="1">
              <a:lnSpc>
                <a:spcPct val="80000"/>
              </a:lnSpc>
            </a:pPr>
            <a:r>
              <a:rPr lang="en-US" sz="1400" dirty="0"/>
              <a:t>Confirm collection of </a:t>
            </a:r>
            <a:r>
              <a:rPr lang="en-US" sz="1400" dirty="0" smtClean="0"/>
              <a:t>data</a:t>
            </a:r>
            <a:endParaRPr lang="en-US" sz="1400" dirty="0"/>
          </a:p>
          <a:p>
            <a:pPr marL="304800" indent="-304800">
              <a:lnSpc>
                <a:spcPct val="80000"/>
              </a:lnSpc>
            </a:pPr>
            <a:r>
              <a:rPr lang="en-US" sz="1600" dirty="0"/>
              <a:t>On going</a:t>
            </a:r>
          </a:p>
          <a:p>
            <a:pPr marL="555625" lvl="1">
              <a:lnSpc>
                <a:spcPct val="80000"/>
              </a:lnSpc>
            </a:pPr>
            <a:r>
              <a:rPr lang="en-US" sz="1400" dirty="0"/>
              <a:t>Monitor and track any issues occurring with phones in the </a:t>
            </a:r>
            <a:r>
              <a:rPr lang="en-US" sz="1400" dirty="0" smtClean="0"/>
              <a:t>field</a:t>
            </a:r>
            <a:endParaRPr lang="en-US" sz="1400" dirty="0"/>
          </a:p>
          <a:p>
            <a:pPr marL="555625" lvl="1">
              <a:lnSpc>
                <a:spcPct val="80000"/>
              </a:lnSpc>
            </a:pPr>
            <a:r>
              <a:rPr lang="en-US" sz="1400" dirty="0"/>
              <a:t>Capitalize on serendipitous </a:t>
            </a:r>
            <a:r>
              <a:rPr lang="en-US" sz="1400" dirty="0" smtClean="0"/>
              <a:t>opportunities</a:t>
            </a:r>
            <a:endParaRPr lang="en-US" sz="1400" dirty="0"/>
          </a:p>
          <a:p>
            <a:pPr marL="555625" lvl="1">
              <a:lnSpc>
                <a:spcPct val="80000"/>
              </a:lnSpc>
            </a:pPr>
            <a:r>
              <a:rPr lang="en-US" sz="1400" dirty="0"/>
              <a:t>Cull demographic data to support the follow on Midwife </a:t>
            </a:r>
            <a:r>
              <a:rPr lang="en-US" sz="1400" dirty="0" smtClean="0"/>
              <a:t>Pilot</a:t>
            </a:r>
            <a:endParaRPr lang="en-US" sz="1400" dirty="0"/>
          </a:p>
        </p:txBody>
      </p:sp>
      <p:sp>
        <p:nvSpPr>
          <p:cNvPr id="12292" name="Rectangle 4"/>
          <p:cNvSpPr>
            <a:spLocks noGrp="1" noChangeArrowheads="1"/>
          </p:cNvSpPr>
          <p:nvPr>
            <p:ph type="title"/>
          </p:nvPr>
        </p:nvSpPr>
        <p:spPr>
          <a:ln/>
        </p:spPr>
        <p:txBody>
          <a:bodyPr/>
          <a:lstStyle/>
          <a:p>
            <a:r>
              <a:rPr lang="en-US" sz="2100" dirty="0" smtClean="0"/>
              <a:t>Connect </a:t>
            </a:r>
            <a:r>
              <a:rPr lang="en-US" sz="2100" dirty="0" err="1" smtClean="0"/>
              <a:t>Jalalabad</a:t>
            </a:r>
            <a:r>
              <a:rPr lang="en-US" sz="2100" dirty="0" smtClean="0"/>
              <a:t> Pilot </a:t>
            </a:r>
            <a:r>
              <a:rPr lang="en-US" sz="2100" dirty="0"/>
              <a:t>– Timeline</a:t>
            </a: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3"/>
          <p:cNvSpPr>
            <a:spLocks noGrp="1"/>
          </p:cNvSpPr>
          <p:nvPr>
            <p:ph type="sldNum" sz="quarter" idx="10"/>
          </p:nvPr>
        </p:nvSpPr>
        <p:spPr>
          <a:xfrm>
            <a:off x="1295400" y="6391975"/>
            <a:ext cx="6629400" cy="365125"/>
          </a:xfrm>
        </p:spPr>
        <p:txBody>
          <a:bodyPr/>
          <a:lstStyle/>
          <a:p>
            <a:fld id="{7EEF4B6D-68DD-4DBD-B743-85AC77D007D5}" type="slidenum">
              <a:rPr lang="en-US"/>
              <a:pPr/>
              <a:t>28</a:t>
            </a:fld>
            <a:endParaRPr lang="en-US" dirty="0"/>
          </a:p>
        </p:txBody>
      </p:sp>
      <p:pic>
        <p:nvPicPr>
          <p:cNvPr id="16385" name="Picture 1"/>
          <p:cNvPicPr>
            <a:picLocks noChangeAspect="1" noChangeArrowheads="1"/>
          </p:cNvPicPr>
          <p:nvPr/>
        </p:nvPicPr>
        <p:blipFill>
          <a:blip r:embed="rId3" cstate="print"/>
          <a:srcRect/>
          <a:stretch>
            <a:fillRect/>
          </a:stretch>
        </p:blipFill>
        <p:spPr bwMode="auto">
          <a:xfrm>
            <a:off x="88900" y="4376738"/>
            <a:ext cx="1562100" cy="1095375"/>
          </a:xfrm>
          <a:prstGeom prst="rect">
            <a:avLst/>
          </a:prstGeom>
          <a:noFill/>
          <a:ln w="12700" cap="flat">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4911725" y="1003300"/>
            <a:ext cx="1123950" cy="1765300"/>
          </a:xfrm>
          <a:prstGeom prst="rect">
            <a:avLst/>
          </a:prstGeom>
          <a:noFill/>
          <a:ln w="12700" cap="flat">
            <a:noFill/>
            <a:miter lim="800000"/>
            <a:headEnd/>
            <a:tailEnd/>
          </a:ln>
        </p:spPr>
      </p:pic>
      <p:pic>
        <p:nvPicPr>
          <p:cNvPr id="16388" name="Picture 4"/>
          <p:cNvPicPr>
            <a:picLocks noChangeAspect="1" noChangeArrowheads="1"/>
          </p:cNvPicPr>
          <p:nvPr/>
        </p:nvPicPr>
        <p:blipFill>
          <a:blip r:embed="rId5" cstate="print"/>
          <a:srcRect/>
          <a:stretch>
            <a:fillRect/>
          </a:stretch>
        </p:blipFill>
        <p:spPr bwMode="auto">
          <a:xfrm>
            <a:off x="114300" y="1041400"/>
            <a:ext cx="1714500" cy="1155700"/>
          </a:xfrm>
          <a:prstGeom prst="rect">
            <a:avLst/>
          </a:prstGeom>
          <a:noFill/>
          <a:ln w="12700" cap="flat">
            <a:noFill/>
            <a:miter lim="800000"/>
            <a:headEnd/>
            <a:tailEnd/>
          </a:ln>
        </p:spPr>
      </p:pic>
      <p:pic>
        <p:nvPicPr>
          <p:cNvPr id="16389" name="Picture 5"/>
          <p:cNvPicPr>
            <a:picLocks noChangeAspect="1" noChangeArrowheads="1"/>
          </p:cNvPicPr>
          <p:nvPr/>
        </p:nvPicPr>
        <p:blipFill>
          <a:blip r:embed="rId6" cstate="print"/>
          <a:srcRect/>
          <a:stretch>
            <a:fillRect/>
          </a:stretch>
        </p:blipFill>
        <p:spPr bwMode="auto">
          <a:xfrm>
            <a:off x="85725" y="5435600"/>
            <a:ext cx="1819275" cy="1320800"/>
          </a:xfrm>
          <a:prstGeom prst="rect">
            <a:avLst/>
          </a:prstGeom>
          <a:noFill/>
          <a:ln w="12700" cap="flat">
            <a:noFill/>
            <a:miter lim="800000"/>
            <a:headEnd/>
            <a:tailEnd/>
          </a:ln>
        </p:spPr>
      </p:pic>
      <p:pic>
        <p:nvPicPr>
          <p:cNvPr id="16390" name="Picture 6"/>
          <p:cNvPicPr>
            <a:picLocks noChangeAspect="1" noChangeArrowheads="1"/>
          </p:cNvPicPr>
          <p:nvPr/>
        </p:nvPicPr>
        <p:blipFill>
          <a:blip r:embed="rId7" cstate="print"/>
          <a:srcRect/>
          <a:stretch>
            <a:fillRect/>
          </a:stretch>
        </p:blipFill>
        <p:spPr bwMode="auto">
          <a:xfrm>
            <a:off x="1879600" y="5435600"/>
            <a:ext cx="1663700" cy="1323975"/>
          </a:xfrm>
          <a:prstGeom prst="rect">
            <a:avLst/>
          </a:prstGeom>
          <a:noFill/>
          <a:ln w="12700" cap="flat">
            <a:noFill/>
            <a:miter lim="800000"/>
            <a:headEnd/>
            <a:tailEnd/>
          </a:ln>
        </p:spPr>
      </p:pic>
      <p:pic>
        <p:nvPicPr>
          <p:cNvPr id="16392" name="Picture 8"/>
          <p:cNvPicPr>
            <a:picLocks noChangeAspect="1" noChangeArrowheads="1"/>
          </p:cNvPicPr>
          <p:nvPr/>
        </p:nvPicPr>
        <p:blipFill>
          <a:blip r:embed="rId8" cstate="print"/>
          <a:srcRect/>
          <a:stretch>
            <a:fillRect/>
          </a:stretch>
        </p:blipFill>
        <p:spPr bwMode="auto">
          <a:xfrm>
            <a:off x="381000" y="152400"/>
            <a:ext cx="1066800" cy="596900"/>
          </a:xfrm>
          <a:prstGeom prst="rect">
            <a:avLst/>
          </a:prstGeom>
          <a:noFill/>
          <a:ln w="9525" cap="flat">
            <a:noFill/>
            <a:miter lim="800000"/>
            <a:headEnd/>
            <a:tailEnd/>
          </a:ln>
        </p:spPr>
      </p:pic>
      <p:sp>
        <p:nvSpPr>
          <p:cNvPr id="16393" name="Line 9"/>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6394" name="Rectangle 10"/>
          <p:cNvSpPr>
            <a:spLocks noGrp="1" noChangeArrowheads="1"/>
          </p:cNvSpPr>
          <p:nvPr>
            <p:ph type="title"/>
          </p:nvPr>
        </p:nvSpPr>
        <p:spPr>
          <a:xfrm>
            <a:off x="1600200" y="152400"/>
            <a:ext cx="5892800" cy="609600"/>
          </a:xfrm>
          <a:ln/>
        </p:spPr>
        <p:txBody>
          <a:bodyPr/>
          <a:lstStyle/>
          <a:p>
            <a:pPr algn="ctr"/>
            <a:r>
              <a:rPr lang="en-US"/>
              <a:t>Nangarhar Midwife Pilot</a:t>
            </a:r>
          </a:p>
        </p:txBody>
      </p:sp>
      <p:pic>
        <p:nvPicPr>
          <p:cNvPr id="16395" name="Picture 11"/>
          <p:cNvPicPr>
            <a:picLocks noChangeAspect="1" noChangeArrowheads="1"/>
          </p:cNvPicPr>
          <p:nvPr/>
        </p:nvPicPr>
        <p:blipFill>
          <a:blip r:embed="rId9" cstate="print"/>
          <a:srcRect/>
          <a:stretch>
            <a:fillRect/>
          </a:stretch>
        </p:blipFill>
        <p:spPr bwMode="auto">
          <a:xfrm>
            <a:off x="5033262" y="5132515"/>
            <a:ext cx="1790700" cy="1258887"/>
          </a:xfrm>
          <a:prstGeom prst="rect">
            <a:avLst/>
          </a:prstGeom>
          <a:noFill/>
          <a:ln w="9525" cap="flat">
            <a:noFill/>
            <a:miter lim="800000"/>
            <a:headEnd/>
            <a:tailEnd/>
          </a:ln>
        </p:spPr>
      </p:pic>
      <p:pic>
        <p:nvPicPr>
          <p:cNvPr id="16396" name="Picture 12"/>
          <p:cNvPicPr>
            <a:picLocks noChangeAspect="1" noChangeArrowheads="1"/>
          </p:cNvPicPr>
          <p:nvPr/>
        </p:nvPicPr>
        <p:blipFill>
          <a:blip r:embed="rId10" cstate="print"/>
          <a:srcRect/>
          <a:stretch>
            <a:fillRect/>
          </a:stretch>
        </p:blipFill>
        <p:spPr bwMode="auto">
          <a:xfrm>
            <a:off x="7696200" y="304800"/>
            <a:ext cx="896938" cy="685800"/>
          </a:xfrm>
          <a:prstGeom prst="rect">
            <a:avLst/>
          </a:prstGeom>
          <a:noFill/>
          <a:ln w="12700" cap="rnd">
            <a:noFill/>
            <a:round/>
            <a:headEnd/>
            <a:tailEnd/>
          </a:ln>
        </p:spPr>
      </p:pic>
      <p:grpSp>
        <p:nvGrpSpPr>
          <p:cNvPr id="2" name="Group 13"/>
          <p:cNvGrpSpPr>
            <a:grpSpLocks/>
          </p:cNvGrpSpPr>
          <p:nvPr/>
        </p:nvGrpSpPr>
        <p:grpSpPr bwMode="auto">
          <a:xfrm>
            <a:off x="2492910" y="3248850"/>
            <a:ext cx="832181" cy="776885"/>
            <a:chOff x="0" y="0"/>
            <a:chExt cx="432" cy="277"/>
          </a:xfrm>
        </p:grpSpPr>
        <p:sp>
          <p:nvSpPr>
            <p:cNvPr id="16398" name="AutoShape 14"/>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pPr algn="ctr"/>
              <a:endParaRPr lang="en-US"/>
            </a:p>
          </p:txBody>
        </p:sp>
        <p:sp>
          <p:nvSpPr>
            <p:cNvPr id="16399" name="AutoShape 15"/>
            <p:cNvSpPr>
              <a:spLocks/>
            </p:cNvSpPr>
            <p:nvPr/>
          </p:nvSpPr>
          <p:spPr bwMode="auto">
            <a:xfrm>
              <a:off x="362" y="0"/>
              <a:ext cx="70" cy="277"/>
            </a:xfrm>
            <a:custGeom>
              <a:avLst/>
              <a:gdLst>
                <a:gd name="T0" fmla="*/ 10800 w 21600"/>
                <a:gd name="T1" fmla="*/ 10800 h 21600"/>
              </a:gdLst>
              <a:ahLst/>
              <a:cxnLst>
                <a:cxn ang="0">
                  <a:pos x="T0" y="T1"/>
                </a:cxn>
              </a:cxnLst>
              <a:rect l="0" t="0" r="r" b="b"/>
              <a:pathLst>
                <a:path w="21600" h="21600">
                  <a:moveTo>
                    <a:pt x="0" y="5400"/>
                  </a:moveTo>
                  <a:lnTo>
                    <a:pt x="21600" y="0"/>
                  </a:lnTo>
                  <a:lnTo>
                    <a:pt x="21600" y="16200"/>
                  </a:lnTo>
                  <a:lnTo>
                    <a:pt x="0" y="21600"/>
                  </a:lnTo>
                  <a:close/>
                  <a:moveTo>
                    <a:pt x="0" y="5400"/>
                  </a:moveTo>
                </a:path>
              </a:pathLst>
            </a:custGeom>
            <a:solidFill>
              <a:srgbClr val="000000">
                <a:alpha val="20000"/>
              </a:srgbClr>
            </a:solidFill>
            <a:ln w="9525" cap="flat">
              <a:noFill/>
              <a:round/>
              <a:headEnd type="none" w="med" len="med"/>
              <a:tailEnd type="none" w="med" len="med"/>
            </a:ln>
          </p:spPr>
          <p:txBody>
            <a:bodyPr lIns="0" tIns="0" rIns="0" bIns="0"/>
            <a:lstStyle/>
            <a:p>
              <a:pPr algn="ctr"/>
              <a:endParaRPr lang="en-US"/>
            </a:p>
          </p:txBody>
        </p:sp>
        <p:sp>
          <p:nvSpPr>
            <p:cNvPr id="16400" name="AutoShape 16"/>
            <p:cNvSpPr>
              <a:spLocks/>
            </p:cNvSpPr>
            <p:nvPr/>
          </p:nvSpPr>
          <p:spPr bwMode="auto">
            <a:xfrm>
              <a:off x="0" y="0"/>
              <a:ext cx="432" cy="69"/>
            </a:xfrm>
            <a:custGeom>
              <a:avLst/>
              <a:gdLst>
                <a:gd name="T0" fmla="*/ 10800 w 21600"/>
                <a:gd name="T1" fmla="*/ 10800 h 21600"/>
              </a:gdLst>
              <a:ahLst/>
              <a:cxnLst>
                <a:cxn ang="0">
                  <a:pos x="T0" y="T1"/>
                </a:cxn>
              </a:cxnLst>
              <a:rect l="0" t="0" r="r" b="b"/>
              <a:pathLst>
                <a:path w="21600" h="21600">
                  <a:moveTo>
                    <a:pt x="0" y="21600"/>
                  </a:moveTo>
                  <a:lnTo>
                    <a:pt x="3475" y="0"/>
                  </a:lnTo>
                  <a:lnTo>
                    <a:pt x="21600" y="0"/>
                  </a:lnTo>
                  <a:lnTo>
                    <a:pt x="18126" y="21600"/>
                  </a:lnTo>
                  <a:close/>
                  <a:moveTo>
                    <a:pt x="0" y="21600"/>
                  </a:moveTo>
                </a:path>
              </a:pathLst>
            </a:custGeom>
            <a:solidFill>
              <a:schemeClr val="accent1">
                <a:alpha val="20000"/>
              </a:schemeClr>
            </a:solidFill>
            <a:ln w="9525" cap="flat">
              <a:noFill/>
              <a:round/>
              <a:headEnd type="none" w="med" len="med"/>
              <a:tailEnd type="none" w="med" len="med"/>
            </a:ln>
          </p:spPr>
          <p:txBody>
            <a:bodyPr lIns="0" tIns="0" rIns="0" bIns="0"/>
            <a:lstStyle/>
            <a:p>
              <a:pPr algn="ctr"/>
              <a:endParaRPr lang="en-US"/>
            </a:p>
          </p:txBody>
        </p:sp>
        <p:sp>
          <p:nvSpPr>
            <p:cNvPr id="16401" name="AutoShape 17"/>
            <p:cNvSpPr>
              <a:spLocks/>
            </p:cNvSpPr>
            <p:nvPr/>
          </p:nvSpPr>
          <p:spPr bwMode="auto">
            <a:xfrm>
              <a:off x="0" y="0"/>
              <a:ext cx="432" cy="277"/>
            </a:xfrm>
            <a:custGeom>
              <a:avLst/>
              <a:gdLst>
                <a:gd name="T0" fmla="*/ 10800 w 21600"/>
                <a:gd name="T1" fmla="*/ 10800 h 21600"/>
              </a:gdLst>
              <a:ahLst/>
              <a:cxnLst>
                <a:cxn ang="0">
                  <a:pos x="T0" y="T1"/>
                </a:cxn>
              </a:cxnLst>
              <a:rect l="0" t="0" r="r" b="b"/>
              <a:pathLst>
                <a:path w="21600" h="21600">
                  <a:moveTo>
                    <a:pt x="0" y="5400"/>
                  </a:moveTo>
                  <a:lnTo>
                    <a:pt x="3475" y="0"/>
                  </a:lnTo>
                  <a:lnTo>
                    <a:pt x="21600" y="0"/>
                  </a:lnTo>
                  <a:lnTo>
                    <a:pt x="21600" y="16200"/>
                  </a:lnTo>
                  <a:lnTo>
                    <a:pt x="18126" y="21600"/>
                  </a:lnTo>
                  <a:lnTo>
                    <a:pt x="0" y="21600"/>
                  </a:lnTo>
                  <a:close/>
                  <a:moveTo>
                    <a:pt x="0" y="5400"/>
                  </a:moveTo>
                  <a:lnTo>
                    <a:pt x="18126" y="5400"/>
                  </a:lnTo>
                  <a:lnTo>
                    <a:pt x="21600" y="0"/>
                  </a:lnTo>
                  <a:moveTo>
                    <a:pt x="18126" y="5400"/>
                  </a:moveTo>
                  <a:lnTo>
                    <a:pt x="18126" y="21600"/>
                  </a:lnTo>
                </a:path>
              </a:pathLst>
            </a:custGeom>
            <a:noFill/>
            <a:ln w="9525" cap="flat">
              <a:solidFill>
                <a:srgbClr val="4A7DBB"/>
              </a:solidFill>
              <a:prstDash val="solid"/>
              <a:round/>
              <a:headEnd type="none" w="med" len="med"/>
              <a:tailEnd type="none" w="med" len="med"/>
            </a:ln>
          </p:spPr>
          <p:txBody>
            <a:bodyPr lIns="0" tIns="0" rIns="0" bIns="0"/>
            <a:lstStyle/>
            <a:p>
              <a:pPr algn="ctr"/>
              <a:endParaRPr lang="en-US"/>
            </a:p>
          </p:txBody>
        </p:sp>
      </p:grpSp>
      <p:sp>
        <p:nvSpPr>
          <p:cNvPr id="16402" name="Rectangle 18"/>
          <p:cNvSpPr>
            <a:spLocks/>
          </p:cNvSpPr>
          <p:nvPr/>
        </p:nvSpPr>
        <p:spPr bwMode="auto">
          <a:xfrm>
            <a:off x="2437610" y="3477141"/>
            <a:ext cx="795089" cy="446276"/>
          </a:xfrm>
          <a:prstGeom prst="rect">
            <a:avLst/>
          </a:prstGeom>
          <a:noFill/>
          <a:ln w="12700" cap="rnd">
            <a:noFill/>
            <a:round/>
            <a:headEnd type="none" w="med" len="med"/>
            <a:tailEnd type="none" w="med" len="med"/>
          </a:ln>
        </p:spPr>
        <p:txBody>
          <a:bodyPr wrap="none" lIns="38100" tIns="38100" rIns="38100" bIns="38100">
            <a:spAutoFit/>
          </a:bodyPr>
          <a:lstStyle/>
          <a:p>
            <a:pPr algn="ctr"/>
            <a:r>
              <a:rPr lang="en-US" sz="1800" b="1" dirty="0" smtClean="0">
                <a:solidFill>
                  <a:srgbClr val="FFFFFF"/>
                </a:solidFill>
                <a:latin typeface="Arial" charset="0"/>
                <a:cs typeface="Arial" charset="0"/>
                <a:sym typeface="Arial" charset="0"/>
              </a:rPr>
              <a:t>SMS/ODK</a:t>
            </a:r>
          </a:p>
          <a:p>
            <a:pPr algn="ctr"/>
            <a:r>
              <a:rPr lang="en-US" b="1" dirty="0" smtClean="0">
                <a:solidFill>
                  <a:srgbClr val="FFFFFF"/>
                </a:solidFill>
                <a:cs typeface="Arial" charset="0"/>
                <a:sym typeface="Arial" charset="0"/>
              </a:rPr>
              <a:t>Server</a:t>
            </a:r>
            <a:endParaRPr lang="en-US" sz="1800" b="1" dirty="0">
              <a:solidFill>
                <a:srgbClr val="FFFFFF"/>
              </a:solidFill>
              <a:latin typeface="Arial" charset="0"/>
              <a:cs typeface="Arial" charset="0"/>
              <a:sym typeface="Arial" charset="0"/>
            </a:endParaRPr>
          </a:p>
        </p:txBody>
      </p:sp>
      <p:sp>
        <p:nvSpPr>
          <p:cNvPr id="16404" name="Rectangle 20"/>
          <p:cNvSpPr>
            <a:spLocks/>
          </p:cNvSpPr>
          <p:nvPr/>
        </p:nvSpPr>
        <p:spPr bwMode="auto">
          <a:xfrm>
            <a:off x="5144569" y="6345713"/>
            <a:ext cx="1564986" cy="280719"/>
          </a:xfrm>
          <a:prstGeom prst="rect">
            <a:avLst/>
          </a:prstGeom>
          <a:noFill/>
          <a:ln w="12700" cap="rnd">
            <a:noFill/>
            <a:round/>
            <a:headEnd type="none" w="med" len="med"/>
            <a:tailEnd type="none" w="med" len="med"/>
          </a:ln>
        </p:spPr>
        <p:txBody>
          <a:bodyPr lIns="38100" tIns="38100" rIns="38100" bIns="38100"/>
          <a:lstStyle/>
          <a:p>
            <a:pPr algn="ctr"/>
            <a:r>
              <a:rPr lang="en-US" sz="1400" b="1" dirty="0" smtClean="0">
                <a:solidFill>
                  <a:srgbClr val="3F3F3F"/>
                </a:solidFill>
                <a:latin typeface="Arial" charset="0"/>
                <a:cs typeface="Arial" charset="0"/>
                <a:sym typeface="Arial" charset="0"/>
              </a:rPr>
              <a:t>PUBLIC WEBSITE</a:t>
            </a:r>
            <a:endParaRPr lang="en-US" sz="1400" b="1" dirty="0">
              <a:solidFill>
                <a:srgbClr val="3F3F3F"/>
              </a:solidFill>
              <a:latin typeface="Arial" charset="0"/>
              <a:cs typeface="Arial" charset="0"/>
              <a:sym typeface="Arial" charset="0"/>
            </a:endParaRPr>
          </a:p>
        </p:txBody>
      </p:sp>
      <p:sp>
        <p:nvSpPr>
          <p:cNvPr id="16415" name="Rectangle 31"/>
          <p:cNvSpPr>
            <a:spLocks/>
          </p:cNvSpPr>
          <p:nvPr/>
        </p:nvSpPr>
        <p:spPr bwMode="auto">
          <a:xfrm>
            <a:off x="6216320" y="3639499"/>
            <a:ext cx="538163" cy="446564"/>
          </a:xfrm>
          <a:prstGeom prst="rect">
            <a:avLst/>
          </a:prstGeom>
          <a:noFill/>
          <a:ln w="12700" cap="rnd">
            <a:noFill/>
            <a:round/>
            <a:headEnd type="none" w="med" len="med"/>
            <a:tailEnd type="none" w="med" len="med"/>
          </a:ln>
        </p:spPr>
        <p:txBody>
          <a:bodyPr wrap="none" lIns="38100" tIns="38100" rIns="38100" bIns="38100">
            <a:spAutoFit/>
          </a:bodyPr>
          <a:lstStyle/>
          <a:p>
            <a:r>
              <a:rPr lang="en-US" sz="1800" b="1" dirty="0">
                <a:solidFill>
                  <a:srgbClr val="0C3B5D"/>
                </a:solidFill>
                <a:latin typeface="Arial" charset="0"/>
                <a:cs typeface="Arial" charset="0"/>
                <a:sym typeface="Arial" charset="0"/>
              </a:rPr>
              <a:t>MORE</a:t>
            </a:r>
            <a:r>
              <a:rPr lang="en-US" sz="1800" b="1" dirty="0">
                <a:solidFill>
                  <a:srgbClr val="71A0DB"/>
                </a:solidFill>
                <a:latin typeface="Arial" charset="0"/>
                <a:cs typeface="Arial" charset="0"/>
                <a:sym typeface="Arial" charset="0"/>
              </a:rPr>
              <a:t/>
            </a:r>
            <a:br>
              <a:rPr lang="en-US" sz="1800" b="1" dirty="0">
                <a:solidFill>
                  <a:srgbClr val="71A0DB"/>
                </a:solidFill>
                <a:latin typeface="Arial" charset="0"/>
                <a:cs typeface="Arial" charset="0"/>
                <a:sym typeface="Arial" charset="0"/>
              </a:rPr>
            </a:br>
            <a:r>
              <a:rPr lang="en-US" sz="1800" b="1" dirty="0">
                <a:solidFill>
                  <a:srgbClr val="0C3B5D"/>
                </a:solidFill>
                <a:latin typeface="Arial" charset="0"/>
                <a:cs typeface="Arial" charset="0"/>
                <a:sym typeface="Arial" charset="0"/>
              </a:rPr>
              <a:t>EYES</a:t>
            </a:r>
          </a:p>
        </p:txBody>
      </p:sp>
      <p:sp>
        <p:nvSpPr>
          <p:cNvPr id="16416" name="Rectangle 32"/>
          <p:cNvSpPr>
            <a:spLocks noGrp="1" noChangeArrowheads="1"/>
          </p:cNvSpPr>
          <p:nvPr>
            <p:ph type="body" idx="1"/>
          </p:nvPr>
        </p:nvSpPr>
        <p:spPr>
          <a:xfrm>
            <a:off x="6412675" y="1193800"/>
            <a:ext cx="2541319" cy="2202543"/>
          </a:xfrm>
          <a:gradFill rotWithShape="0">
            <a:gsLst>
              <a:gs pos="0">
                <a:srgbClr val="EDF5FF"/>
              </a:gs>
              <a:gs pos="65001">
                <a:srgbClr val="D1E5FF"/>
              </a:gs>
              <a:gs pos="100000">
                <a:srgbClr val="BDDBFE"/>
              </a:gs>
            </a:gsLst>
            <a:lin ang="5400000" scaled="1"/>
          </a:gradFill>
          <a:ln w="9525">
            <a:solidFill>
              <a:srgbClr val="4A7DBB"/>
            </a:solidFill>
          </a:ln>
          <a:effectLst>
            <a:outerShdw dist="19999" dir="5400000" algn="ctr" rotWithShape="0">
              <a:schemeClr val="bg2">
                <a:alpha val="37999"/>
              </a:schemeClr>
            </a:outerShdw>
          </a:effectLst>
        </p:spPr>
        <p:txBody>
          <a:bodyPr>
            <a:normAutofit/>
          </a:bodyPr>
          <a:lstStyle/>
          <a:p>
            <a:pPr marL="304800" indent="-304800">
              <a:spcBef>
                <a:spcPct val="0"/>
              </a:spcBef>
            </a:pPr>
            <a:r>
              <a:rPr lang="en-US" sz="1600" dirty="0">
                <a:latin typeface="Calibri" charset="0"/>
                <a:ea typeface="Calibri" charset="0"/>
                <a:cs typeface="Calibri" charset="0"/>
                <a:sym typeface="Calibri" charset="0"/>
              </a:rPr>
              <a:t>Implement a cell phone/SMS chat network to link women to a network of urban care providers and rural midwives.</a:t>
            </a:r>
            <a:endParaRPr lang="en-US" sz="1600" dirty="0">
              <a:latin typeface="Calibri" charset="0"/>
              <a:sym typeface="Calibri" charset="0"/>
            </a:endParaRPr>
          </a:p>
          <a:p>
            <a:pPr marL="304800" indent="-304800"/>
            <a:r>
              <a:rPr lang="en-US" sz="1600" dirty="0" smtClean="0">
                <a:latin typeface="Calibri" charset="0"/>
                <a:ea typeface="Calibri" charset="0"/>
                <a:cs typeface="Calibri" charset="0"/>
                <a:sym typeface="Calibri" charset="0"/>
              </a:rPr>
              <a:t>Test </a:t>
            </a:r>
            <a:r>
              <a:rPr lang="en-US" sz="1600" dirty="0">
                <a:latin typeface="Calibri" charset="0"/>
                <a:ea typeface="Calibri" charset="0"/>
                <a:cs typeface="Calibri" charset="0"/>
                <a:sym typeface="Calibri" charset="0"/>
              </a:rPr>
              <a:t>illiteracy mitigation techniques.</a:t>
            </a:r>
            <a:endParaRPr lang="en-US" sz="1600" dirty="0">
              <a:latin typeface="Calibri" charset="0"/>
              <a:sym typeface="Calibri" charset="0"/>
            </a:endParaRPr>
          </a:p>
        </p:txBody>
      </p:sp>
      <p:pic>
        <p:nvPicPr>
          <p:cNvPr id="16417" name="Picture 33"/>
          <p:cNvPicPr>
            <a:picLocks noChangeAspect="1" noChangeArrowheads="1"/>
          </p:cNvPicPr>
          <p:nvPr/>
        </p:nvPicPr>
        <p:blipFill>
          <a:blip r:embed="rId11" cstate="print"/>
          <a:srcRect/>
          <a:stretch>
            <a:fillRect/>
          </a:stretch>
        </p:blipFill>
        <p:spPr bwMode="auto">
          <a:xfrm>
            <a:off x="3200400" y="1003300"/>
            <a:ext cx="1714500" cy="1143000"/>
          </a:xfrm>
          <a:prstGeom prst="rect">
            <a:avLst/>
          </a:prstGeom>
          <a:noFill/>
          <a:ln w="12700" cap="flat">
            <a:noFill/>
            <a:miter lim="800000"/>
            <a:headEnd/>
            <a:tailEnd/>
          </a:ln>
        </p:spPr>
      </p:pic>
      <p:pic>
        <p:nvPicPr>
          <p:cNvPr id="16418" name="Picture 34"/>
          <p:cNvPicPr>
            <a:picLocks noChangeAspect="1" noChangeArrowheads="1"/>
          </p:cNvPicPr>
          <p:nvPr/>
        </p:nvPicPr>
        <p:blipFill>
          <a:blip r:embed="rId12" cstate="print"/>
          <a:srcRect/>
          <a:stretch>
            <a:fillRect/>
          </a:stretch>
        </p:blipFill>
        <p:spPr bwMode="auto">
          <a:xfrm>
            <a:off x="4914900" y="2603500"/>
            <a:ext cx="1117600" cy="838200"/>
          </a:xfrm>
          <a:prstGeom prst="rect">
            <a:avLst/>
          </a:prstGeom>
          <a:noFill/>
          <a:ln w="12700" cap="flat">
            <a:noFill/>
            <a:miter lim="800000"/>
            <a:headEnd/>
            <a:tailEnd/>
          </a:ln>
        </p:spPr>
      </p:pic>
      <p:pic>
        <p:nvPicPr>
          <p:cNvPr id="16419" name="Picture 35"/>
          <p:cNvPicPr>
            <a:picLocks noChangeAspect="1" noChangeArrowheads="1"/>
          </p:cNvPicPr>
          <p:nvPr/>
        </p:nvPicPr>
        <p:blipFill>
          <a:blip r:embed="rId13" cstate="print"/>
          <a:srcRect/>
          <a:stretch>
            <a:fillRect/>
          </a:stretch>
        </p:blipFill>
        <p:spPr bwMode="auto">
          <a:xfrm>
            <a:off x="88900" y="2159000"/>
            <a:ext cx="1041400" cy="1562100"/>
          </a:xfrm>
          <a:prstGeom prst="rect">
            <a:avLst/>
          </a:prstGeom>
          <a:noFill/>
          <a:ln w="12700" cap="flat">
            <a:noFill/>
            <a:miter lim="800000"/>
            <a:headEnd/>
            <a:tailEnd/>
          </a:ln>
        </p:spPr>
      </p:pic>
      <p:pic>
        <p:nvPicPr>
          <p:cNvPr id="48" name="Picture 19"/>
          <p:cNvPicPr>
            <a:picLocks noChangeArrowheads="1"/>
          </p:cNvPicPr>
          <p:nvPr/>
        </p:nvPicPr>
        <p:blipFill>
          <a:blip r:embed="rId14" cstate="print"/>
          <a:srcRect/>
          <a:stretch>
            <a:fillRect/>
          </a:stretch>
        </p:blipFill>
        <p:spPr bwMode="auto">
          <a:xfrm>
            <a:off x="2707925" y="2595811"/>
            <a:ext cx="323850" cy="723900"/>
          </a:xfrm>
          <a:prstGeom prst="rect">
            <a:avLst/>
          </a:prstGeom>
          <a:noFill/>
          <a:ln w="9525" cap="flat">
            <a:noFill/>
            <a:miter lim="800000"/>
            <a:headEnd/>
            <a:tailEnd/>
          </a:ln>
        </p:spPr>
      </p:pic>
      <p:sp>
        <p:nvSpPr>
          <p:cNvPr id="51" name="Rectangle 50"/>
          <p:cNvSpPr/>
          <p:nvPr/>
        </p:nvSpPr>
        <p:spPr>
          <a:xfrm>
            <a:off x="6875813" y="3906982"/>
            <a:ext cx="1864426" cy="9856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solidFill>
                  <a:schemeClr val="tx2">
                    <a:lumMod val="50000"/>
                  </a:schemeClr>
                </a:solidFill>
              </a:rPr>
              <a:t>Visualization for Stability Planning</a:t>
            </a:r>
          </a:p>
        </p:txBody>
      </p:sp>
      <p:cxnSp>
        <p:nvCxnSpPr>
          <p:cNvPr id="54" name="Elbow Connector 95"/>
          <p:cNvCxnSpPr/>
          <p:nvPr/>
        </p:nvCxnSpPr>
        <p:spPr>
          <a:xfrm>
            <a:off x="3277593" y="3491345"/>
            <a:ext cx="2268184" cy="641268"/>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57" name="Elbow Connector 95"/>
          <p:cNvCxnSpPr>
            <a:endCxn id="51" idx="1"/>
          </p:cNvCxnSpPr>
          <p:nvPr/>
        </p:nvCxnSpPr>
        <p:spPr>
          <a:xfrm>
            <a:off x="6068293" y="4168239"/>
            <a:ext cx="807520" cy="231569"/>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95"/>
          <p:cNvCxnSpPr>
            <a:stCxn id="16395" idx="1"/>
            <a:endCxn id="16390" idx="3"/>
          </p:cNvCxnSpPr>
          <p:nvPr/>
        </p:nvCxnSpPr>
        <p:spPr>
          <a:xfrm rot="10800000" flipV="1">
            <a:off x="3543300" y="5761958"/>
            <a:ext cx="1489962" cy="335629"/>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cxnSp>
        <p:nvCxnSpPr>
          <p:cNvPr id="65" name="Elbow Connector 95"/>
          <p:cNvCxnSpPr/>
          <p:nvPr/>
        </p:nvCxnSpPr>
        <p:spPr>
          <a:xfrm rot="10800000">
            <a:off x="2683824" y="4714504"/>
            <a:ext cx="2386945" cy="771900"/>
          </a:xfrm>
          <a:prstGeom prst="bentConnector3">
            <a:avLst>
              <a:gd name="adj1" fmla="val 50000"/>
            </a:avLst>
          </a:prstGeom>
          <a:ln w="76200" cmpd="sng">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Elbow Connector 95"/>
          <p:cNvCxnSpPr>
            <a:endCxn id="16395" idx="0"/>
          </p:cNvCxnSpPr>
          <p:nvPr/>
        </p:nvCxnSpPr>
        <p:spPr>
          <a:xfrm rot="5400000">
            <a:off x="5563815" y="4758667"/>
            <a:ext cx="738645" cy="9050"/>
          </a:xfrm>
          <a:prstGeom prst="bentConnector3">
            <a:avLst>
              <a:gd name="adj1" fmla="val 50000"/>
            </a:avLst>
          </a:prstGeom>
          <a:ln w="76200" cmpd="sng">
            <a:prstDash val="solid"/>
            <a:tailEnd type="arrow"/>
          </a:ln>
        </p:spPr>
        <p:style>
          <a:lnRef idx="2">
            <a:schemeClr val="accent1"/>
          </a:lnRef>
          <a:fillRef idx="0">
            <a:schemeClr val="accent1"/>
          </a:fillRef>
          <a:effectRef idx="1">
            <a:schemeClr val="accent1"/>
          </a:effectRef>
          <a:fontRef idx="minor">
            <a:schemeClr val="tx1"/>
          </a:fontRef>
        </p:style>
      </p:cxnSp>
      <p:grpSp>
        <p:nvGrpSpPr>
          <p:cNvPr id="4" name="Group 24"/>
          <p:cNvGrpSpPr>
            <a:grpSpLocks/>
          </p:cNvGrpSpPr>
          <p:nvPr/>
        </p:nvGrpSpPr>
        <p:grpSpPr bwMode="auto">
          <a:xfrm>
            <a:off x="5532066" y="3652825"/>
            <a:ext cx="665163" cy="915377"/>
            <a:chOff x="0" y="0"/>
            <a:chExt cx="418" cy="576"/>
          </a:xfrm>
        </p:grpSpPr>
        <p:sp>
          <p:nvSpPr>
            <p:cNvPr id="16409" name="AutoShape 25"/>
            <p:cNvSpPr>
              <a:spLocks/>
            </p:cNvSpPr>
            <p:nvPr/>
          </p:nvSpPr>
          <p:spPr bwMode="auto">
            <a:xfrm>
              <a:off x="0" y="0"/>
              <a:ext cx="418" cy="576"/>
            </a:xfrm>
            <a:custGeom>
              <a:avLst/>
              <a:gdLst>
                <a:gd name="T0" fmla="*/ 10800 w 21600"/>
                <a:gd name="T1" fmla="*/ 10800 h 21600"/>
              </a:gdLst>
              <a:ahLst/>
              <a:cxnLst>
                <a:cxn ang="0">
                  <a:pos x="T0" y="T1"/>
                </a:cxn>
              </a:cxnLst>
              <a:rect l="0" t="0" r="r" b="b"/>
              <a:pathLst>
                <a:path w="21600" h="21600">
                  <a:moveTo>
                    <a:pt x="0" y="1964"/>
                  </a:moveTo>
                  <a:cubicBezTo>
                    <a:pt x="0" y="879"/>
                    <a:pt x="4835" y="0"/>
                    <a:pt x="10800" y="0"/>
                  </a:cubicBezTo>
                  <a:cubicBezTo>
                    <a:pt x="16765" y="0"/>
                    <a:pt x="21600" y="879"/>
                    <a:pt x="21600" y="1964"/>
                  </a:cubicBezTo>
                  <a:lnTo>
                    <a:pt x="21600" y="19636"/>
                  </a:lnTo>
                  <a:cubicBezTo>
                    <a:pt x="21600" y="20721"/>
                    <a:pt x="16765" y="21600"/>
                    <a:pt x="10800" y="21600"/>
                  </a:cubicBezTo>
                  <a:cubicBezTo>
                    <a:pt x="4835" y="21600"/>
                    <a:pt x="0" y="20721"/>
                    <a:pt x="0" y="19636"/>
                  </a:cubicBezTo>
                  <a:close/>
                  <a:moveTo>
                    <a:pt x="0" y="1964"/>
                  </a:moveTo>
                </a:path>
              </a:pathLst>
            </a:custGeom>
            <a:gradFill rotWithShape="0">
              <a:gsLst>
                <a:gs pos="0">
                  <a:srgbClr val="3A7BCA"/>
                </a:gs>
                <a:gs pos="20001">
                  <a:srgbClr val="3C7BC6"/>
                </a:gs>
                <a:gs pos="100000">
                  <a:srgbClr val="2E5D97"/>
                </a:gs>
              </a:gsLst>
              <a:lin ang="5400000" scaled="1"/>
            </a:gradFill>
            <a:ln w="9525" cap="flat">
              <a:noFill/>
              <a:round/>
              <a:headEnd type="none" w="med" len="med"/>
              <a:tailEnd type="none" w="med" len="med"/>
            </a:ln>
            <a:effectLst>
              <a:outerShdw dist="23000" dir="5400000" algn="ctr" rotWithShape="0">
                <a:schemeClr val="bg2">
                  <a:alpha val="34999"/>
                </a:schemeClr>
              </a:outerShdw>
            </a:effectLst>
          </p:spPr>
          <p:txBody>
            <a:bodyPr lIns="0" tIns="0" rIns="0" bIns="0"/>
            <a:lstStyle/>
            <a:p>
              <a:endParaRPr lang="en-US"/>
            </a:p>
          </p:txBody>
        </p:sp>
        <p:sp>
          <p:nvSpPr>
            <p:cNvPr id="16410" name="AutoShape 26"/>
            <p:cNvSpPr>
              <a:spLocks/>
            </p:cNvSpPr>
            <p:nvPr/>
          </p:nvSpPr>
          <p:spPr bwMode="auto">
            <a:xfrm>
              <a:off x="0" y="0"/>
              <a:ext cx="418" cy="104"/>
            </a:xfrm>
            <a:custGeom>
              <a:avLst/>
              <a:gdLst>
                <a:gd name="T0" fmla="*/ 10800 w 21600"/>
                <a:gd name="T1" fmla="*/ 10800 h 21600"/>
              </a:gdLst>
              <a:ahLst/>
              <a:cxnLst>
                <a:cxn ang="0">
                  <a:pos x="T0" y="T1"/>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chemeClr val="accent1">
                <a:alpha val="39999"/>
              </a:schemeClr>
            </a:solidFill>
            <a:ln w="9525" cap="flat">
              <a:noFill/>
              <a:round/>
              <a:headEnd type="none" w="med" len="med"/>
              <a:tailEnd type="none" w="med" len="med"/>
            </a:ln>
          </p:spPr>
          <p:txBody>
            <a:bodyPr lIns="0" tIns="0" rIns="0" bIns="0"/>
            <a:lstStyle/>
            <a:p>
              <a:endParaRPr lang="en-US"/>
            </a:p>
          </p:txBody>
        </p:sp>
        <p:sp>
          <p:nvSpPr>
            <p:cNvPr id="16411" name="AutoShape 27"/>
            <p:cNvSpPr>
              <a:spLocks/>
            </p:cNvSpPr>
            <p:nvPr/>
          </p:nvSpPr>
          <p:spPr bwMode="auto">
            <a:xfrm>
              <a:off x="0" y="0"/>
              <a:ext cx="418" cy="576"/>
            </a:xfrm>
            <a:custGeom>
              <a:avLst/>
              <a:gdLst>
                <a:gd name="T0" fmla="*/ 10800 w 21600"/>
                <a:gd name="T1" fmla="*/ 10800 h 21600"/>
              </a:gdLst>
              <a:ahLst/>
              <a:cxnLst>
                <a:cxn ang="0">
                  <a:pos x="T0" y="T1"/>
                </a:cxn>
              </a:cxnLst>
              <a:rect l="0" t="0" r="r" b="b"/>
              <a:pathLst>
                <a:path w="21600" h="21600">
                  <a:moveTo>
                    <a:pt x="21600" y="1964"/>
                  </a:moveTo>
                  <a:cubicBezTo>
                    <a:pt x="21600" y="3048"/>
                    <a:pt x="16765" y="3927"/>
                    <a:pt x="10800" y="3927"/>
                  </a:cubicBezTo>
                  <a:cubicBezTo>
                    <a:pt x="4835" y="3927"/>
                    <a:pt x="0" y="3048"/>
                    <a:pt x="0" y="1964"/>
                  </a:cubicBezTo>
                  <a:cubicBezTo>
                    <a:pt x="0" y="879"/>
                    <a:pt x="4835" y="0"/>
                    <a:pt x="10800" y="0"/>
                  </a:cubicBezTo>
                  <a:cubicBezTo>
                    <a:pt x="16765" y="0"/>
                    <a:pt x="21600" y="879"/>
                    <a:pt x="21600" y="1964"/>
                  </a:cubicBezTo>
                  <a:lnTo>
                    <a:pt x="21600" y="19636"/>
                  </a:lnTo>
                  <a:cubicBezTo>
                    <a:pt x="21600" y="20721"/>
                    <a:pt x="16765" y="21600"/>
                    <a:pt x="10800" y="21600"/>
                  </a:cubicBezTo>
                  <a:cubicBezTo>
                    <a:pt x="4835" y="21600"/>
                    <a:pt x="0" y="20721"/>
                    <a:pt x="0" y="19636"/>
                  </a:cubicBezTo>
                  <a:lnTo>
                    <a:pt x="0" y="1964"/>
                  </a:lnTo>
                </a:path>
              </a:pathLst>
            </a:custGeom>
            <a:noFill/>
            <a:ln w="9525" cap="flat">
              <a:solidFill>
                <a:srgbClr val="4A7DBB"/>
              </a:solidFill>
              <a:prstDash val="solid"/>
              <a:round/>
              <a:headEnd type="none" w="med" len="med"/>
              <a:tailEnd type="none" w="med" len="med"/>
            </a:ln>
          </p:spPr>
          <p:txBody>
            <a:bodyPr lIns="0" tIns="0" rIns="0" bIns="0"/>
            <a:lstStyle/>
            <a:p>
              <a:endParaRPr lang="en-US"/>
            </a:p>
          </p:txBody>
        </p:sp>
      </p:grpSp>
      <p:sp>
        <p:nvSpPr>
          <p:cNvPr id="75" name="Line 43"/>
          <p:cNvSpPr>
            <a:spLocks noChangeShapeType="1"/>
          </p:cNvSpPr>
          <p:nvPr/>
        </p:nvSpPr>
        <p:spPr bwMode="auto">
          <a:xfrm rot="10800000" flipH="1">
            <a:off x="3230088" y="2268187"/>
            <a:ext cx="1389413" cy="866899"/>
          </a:xfrm>
          <a:prstGeom prst="line">
            <a:avLst/>
          </a:prstGeom>
          <a:ln w="76200" cmpd="sng">
            <a:prstDash val="solid"/>
            <a:headEnd type="arrow"/>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pic>
        <p:nvPicPr>
          <p:cNvPr id="16386" name="Picture 2"/>
          <p:cNvPicPr>
            <a:picLocks noChangeAspect="1" noChangeArrowheads="1"/>
          </p:cNvPicPr>
          <p:nvPr/>
        </p:nvPicPr>
        <p:blipFill>
          <a:blip r:embed="rId15" cstate="print"/>
          <a:srcRect/>
          <a:stretch>
            <a:fillRect/>
          </a:stretch>
        </p:blipFill>
        <p:spPr bwMode="auto">
          <a:xfrm>
            <a:off x="3705262" y="2471436"/>
            <a:ext cx="356095" cy="462822"/>
          </a:xfrm>
          <a:prstGeom prst="rect">
            <a:avLst/>
          </a:prstGeom>
          <a:noFill/>
          <a:ln w="12700" cap="flat">
            <a:noFill/>
            <a:miter lim="800000"/>
            <a:headEnd/>
            <a:tailEnd/>
          </a:ln>
        </p:spPr>
      </p:pic>
      <p:sp>
        <p:nvSpPr>
          <p:cNvPr id="76" name="Line 43"/>
          <p:cNvSpPr>
            <a:spLocks noChangeShapeType="1"/>
          </p:cNvSpPr>
          <p:nvPr/>
        </p:nvSpPr>
        <p:spPr bwMode="auto">
          <a:xfrm rot="10800000">
            <a:off x="1151906" y="2280061"/>
            <a:ext cx="1365664" cy="1128155"/>
          </a:xfrm>
          <a:prstGeom prst="line">
            <a:avLst/>
          </a:prstGeom>
          <a:ln w="76200" cmpd="sng">
            <a:prstDash val="solid"/>
            <a:headEnd type="arrow"/>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pic>
        <p:nvPicPr>
          <p:cNvPr id="47" name="Picture 2"/>
          <p:cNvPicPr>
            <a:picLocks noChangeAspect="1" noChangeArrowheads="1"/>
          </p:cNvPicPr>
          <p:nvPr/>
        </p:nvPicPr>
        <p:blipFill>
          <a:blip r:embed="rId15" cstate="print"/>
          <a:srcRect/>
          <a:stretch>
            <a:fillRect/>
          </a:stretch>
        </p:blipFill>
        <p:spPr bwMode="auto">
          <a:xfrm>
            <a:off x="1633018" y="2619874"/>
            <a:ext cx="356095" cy="462822"/>
          </a:xfrm>
          <a:prstGeom prst="rect">
            <a:avLst/>
          </a:prstGeom>
          <a:noFill/>
          <a:ln w="12700" cap="flat">
            <a:noFill/>
            <a:miter lim="800000"/>
            <a:headEnd/>
            <a:tailEnd/>
          </a:ln>
        </p:spPr>
      </p:pic>
      <p:sp>
        <p:nvSpPr>
          <p:cNvPr id="77" name="Line 43"/>
          <p:cNvSpPr>
            <a:spLocks noChangeShapeType="1"/>
          </p:cNvSpPr>
          <p:nvPr/>
        </p:nvSpPr>
        <p:spPr bwMode="auto">
          <a:xfrm rot="10800000" flipV="1">
            <a:off x="1911922" y="4144490"/>
            <a:ext cx="985655" cy="1092528"/>
          </a:xfrm>
          <a:prstGeom prst="line">
            <a:avLst/>
          </a:prstGeom>
          <a:ln w="76200" cmpd="sng">
            <a:prstDash val="solid"/>
            <a:headEnd type="arrow"/>
            <a:tailEnd type="arrow"/>
          </a:ln>
        </p:spPr>
        <p:style>
          <a:lnRef idx="2">
            <a:schemeClr val="accent1"/>
          </a:lnRef>
          <a:fillRef idx="0">
            <a:schemeClr val="accent1"/>
          </a:fillRef>
          <a:effectRef idx="1">
            <a:schemeClr val="accent1"/>
          </a:effectRef>
          <a:fontRef idx="minor">
            <a:schemeClr val="tx1"/>
          </a:fontRef>
        </p:style>
        <p:txBody>
          <a:bodyPr lIns="0" tIns="0" rIns="0" bIns="0"/>
          <a:lstStyle/>
          <a:p>
            <a:endParaRPr lang="en-US">
              <a:latin typeface="+mn-lt"/>
              <a:ea typeface="+mn-ea"/>
            </a:endParaRPr>
          </a:p>
        </p:txBody>
      </p:sp>
      <p:pic>
        <p:nvPicPr>
          <p:cNvPr id="16391" name="Picture 7"/>
          <p:cNvPicPr>
            <a:picLocks noChangeAspect="1" noChangeArrowheads="1"/>
          </p:cNvPicPr>
          <p:nvPr/>
        </p:nvPicPr>
        <p:blipFill>
          <a:blip r:embed="rId16" cstate="print"/>
          <a:srcRect/>
          <a:stretch>
            <a:fillRect/>
          </a:stretch>
        </p:blipFill>
        <p:spPr bwMode="auto">
          <a:xfrm>
            <a:off x="2252848" y="4410696"/>
            <a:ext cx="383932" cy="576941"/>
          </a:xfrm>
          <a:prstGeom prst="rect">
            <a:avLst/>
          </a:prstGeom>
          <a:noFill/>
          <a:ln w="12700" cap="flat">
            <a:noFill/>
            <a:miter lim="800000"/>
            <a:headEnd/>
            <a:tailEnd/>
          </a:ln>
        </p:spPr>
      </p:pic>
      <p:sp>
        <p:nvSpPr>
          <p:cNvPr id="16422" name="Rectangle 38"/>
          <p:cNvSpPr>
            <a:spLocks/>
          </p:cNvSpPr>
          <p:nvPr/>
        </p:nvSpPr>
        <p:spPr bwMode="auto">
          <a:xfrm>
            <a:off x="1906894" y="5031179"/>
            <a:ext cx="1323227" cy="71815"/>
          </a:xfrm>
          <a:prstGeom prst="rect">
            <a:avLst/>
          </a:prstGeom>
          <a:noFill/>
          <a:ln w="12700" cap="flat">
            <a:noFill/>
            <a:miter lim="800000"/>
            <a:headEnd type="none" w="med" len="med"/>
            <a:tailEnd type="none" w="med" len="med"/>
          </a:ln>
        </p:spPr>
        <p:txBody>
          <a:bodyPr wrap="square" lIns="0" tIns="0" rIns="0" bIns="0">
            <a:spAutoFit/>
          </a:bodyPr>
          <a:lstStyle/>
          <a:p>
            <a:pPr>
              <a:lnSpc>
                <a:spcPct val="50000"/>
              </a:lnSpc>
            </a:pPr>
            <a:r>
              <a:rPr lang="en-US" sz="1400" b="1" baseline="-30000" dirty="0" smtClean="0">
                <a:solidFill>
                  <a:schemeClr val="tx1"/>
                </a:solidFill>
                <a:latin typeface="Arial" charset="0"/>
                <a:cs typeface="Arial" charset="0"/>
                <a:sym typeface="Arial" charset="0"/>
              </a:rPr>
              <a:t>SMARTPHONE APP</a:t>
            </a:r>
            <a:endParaRPr lang="en-US" sz="1800" baseline="-25000" dirty="0">
              <a:solidFill>
                <a:schemeClr val="tx1"/>
              </a:solidFill>
              <a:latin typeface="Arial" charset="0"/>
              <a:cs typeface="Arial" charset="0"/>
              <a:sym typeface="Arial" charset="0"/>
            </a:endParaRPr>
          </a:p>
        </p:txBody>
      </p:sp>
      <p:sp>
        <p:nvSpPr>
          <p:cNvPr id="49" name="Rectangle 48"/>
          <p:cNvSpPr/>
          <p:nvPr/>
        </p:nvSpPr>
        <p:spPr>
          <a:xfrm>
            <a:off x="5334000" y="3886200"/>
            <a:ext cx="987771" cy="553998"/>
          </a:xfrm>
          <a:prstGeom prst="rect">
            <a:avLst/>
          </a:prstGeom>
          <a:noFill/>
        </p:spPr>
        <p:txBody>
          <a:bodyPr wrap="none" lIns="91440" tIns="45720" rIns="91440" bIns="45720">
            <a:spAutoFit/>
          </a:bodyPr>
          <a:lstStyle/>
          <a:p>
            <a:pPr algn="ctr"/>
            <a:r>
              <a:rPr lang="en-US" b="1" cap="none" spc="0" baseline="0" dirty="0" smtClean="0">
                <a:ln w="10541" cmpd="sng">
                  <a:solidFill>
                    <a:schemeClr val="accent1">
                      <a:shade val="88000"/>
                      <a:satMod val="110000"/>
                    </a:schemeClr>
                  </a:solidFill>
                  <a:prstDash val="solid"/>
                </a:ln>
                <a:solidFill>
                  <a:schemeClr val="bg1"/>
                </a:solidFill>
                <a:effectLst/>
              </a:rPr>
              <a:t>ME</a:t>
            </a:r>
          </a:p>
          <a:p>
            <a:pPr algn="ctr"/>
            <a:r>
              <a:rPr lang="en-US" sz="1200" b="1" baseline="0" dirty="0" smtClean="0">
                <a:ln w="10541" cmpd="sng">
                  <a:solidFill>
                    <a:schemeClr val="accent1">
                      <a:shade val="88000"/>
                      <a:satMod val="110000"/>
                    </a:schemeClr>
                  </a:solidFill>
                  <a:prstDash val="solid"/>
                </a:ln>
                <a:solidFill>
                  <a:schemeClr val="bg1"/>
                </a:solidFill>
              </a:rPr>
              <a:t>Repository</a:t>
            </a:r>
            <a:endParaRPr lang="en-US" sz="1200" b="1" cap="none" spc="0" baseline="0" dirty="0">
              <a:ln w="10541" cmpd="sng">
                <a:solidFill>
                  <a:schemeClr val="accent1">
                    <a:shade val="88000"/>
                    <a:satMod val="110000"/>
                  </a:schemeClr>
                </a:solidFill>
                <a:prstDash val="solid"/>
              </a:ln>
              <a:solidFill>
                <a:schemeClr val="bg1"/>
              </a:solidFill>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BA3E2D24-C568-4FF2-A75B-556BC74A2DFD}" type="slidenum">
              <a:rPr lang="en-US"/>
              <a:pPr/>
              <a:t>29</a:t>
            </a:fld>
            <a:endParaRPr lang="en-US"/>
          </a:p>
        </p:txBody>
      </p:sp>
      <p:pic>
        <p:nvPicPr>
          <p:cNvPr id="13313" name="Picture 1"/>
          <p:cNvPicPr>
            <a:picLocks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13314"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3315" name="Rectangle 3"/>
          <p:cNvSpPr>
            <a:spLocks noGrp="1" noChangeArrowheads="1"/>
          </p:cNvSpPr>
          <p:nvPr>
            <p:ph type="title"/>
          </p:nvPr>
        </p:nvSpPr>
        <p:spPr>
          <a:ln/>
        </p:spPr>
        <p:txBody>
          <a:bodyPr/>
          <a:lstStyle/>
          <a:p>
            <a:r>
              <a:rPr lang="en-US" sz="2100"/>
              <a:t>Nangarhar Midwife Network Overview</a:t>
            </a:r>
          </a:p>
        </p:txBody>
      </p:sp>
      <p:sp>
        <p:nvSpPr>
          <p:cNvPr id="13316" name="Rectangle 4"/>
          <p:cNvSpPr>
            <a:spLocks noGrp="1" noChangeArrowheads="1"/>
          </p:cNvSpPr>
          <p:nvPr>
            <p:ph type="body" idx="1"/>
          </p:nvPr>
        </p:nvSpPr>
        <p:spPr>
          <a:xfrm>
            <a:off x="381000" y="1066800"/>
            <a:ext cx="8382000" cy="5638800"/>
          </a:xfrm>
          <a:ln/>
        </p:spPr>
        <p:txBody>
          <a:bodyPr>
            <a:normAutofit fontScale="85000" lnSpcReduction="20000"/>
          </a:bodyPr>
          <a:lstStyle/>
          <a:p>
            <a:pPr marL="304800" indent="-304800">
              <a:lnSpc>
                <a:spcPct val="110000"/>
              </a:lnSpc>
              <a:spcBef>
                <a:spcPct val="0"/>
              </a:spcBef>
            </a:pPr>
            <a:r>
              <a:rPr lang="en-US" sz="1600" dirty="0"/>
              <a:t>DARPA Objective: Implement a cell phone/SMS chat network to </a:t>
            </a:r>
            <a:r>
              <a:rPr lang="en-US" sz="1600" dirty="0" smtClean="0"/>
              <a:t>link </a:t>
            </a:r>
            <a:r>
              <a:rPr lang="en-US" sz="1600" dirty="0"/>
              <a:t>women (predominantly rural) to a network of urban care providers and rural midwives, thereby accessing an all female demographic group, testing ODK scalability, and experimenting with icon and </a:t>
            </a:r>
            <a:r>
              <a:rPr lang="en-US" sz="1600" dirty="0" err="1"/>
              <a:t>ODKVoice</a:t>
            </a:r>
            <a:r>
              <a:rPr lang="en-US" sz="1600" dirty="0"/>
              <a:t> based illiteracy mitigation </a:t>
            </a:r>
            <a:r>
              <a:rPr lang="en-US" sz="1600" dirty="0" smtClean="0"/>
              <a:t>strategies</a:t>
            </a:r>
            <a:endParaRPr lang="en-US" sz="1600" dirty="0"/>
          </a:p>
          <a:p>
            <a:pPr marL="304800" indent="-304800">
              <a:lnSpc>
                <a:spcPct val="80000"/>
              </a:lnSpc>
            </a:pPr>
            <a:r>
              <a:rPr lang="en-US" sz="1600" dirty="0"/>
              <a:t>Description of current environment: </a:t>
            </a:r>
          </a:p>
          <a:p>
            <a:pPr marL="555625" lvl="1">
              <a:lnSpc>
                <a:spcPct val="110000"/>
              </a:lnSpc>
              <a:spcBef>
                <a:spcPts val="0"/>
              </a:spcBef>
            </a:pPr>
            <a:r>
              <a:rPr lang="en-US" sz="1400" dirty="0"/>
              <a:t>Afghan cultures are paternalistic and female literacy is generally lower than male </a:t>
            </a:r>
            <a:r>
              <a:rPr lang="en-US" sz="1400" dirty="0" smtClean="0"/>
              <a:t>literacy</a:t>
            </a:r>
            <a:endParaRPr lang="en-US" sz="1400" dirty="0"/>
          </a:p>
          <a:p>
            <a:pPr marL="555625" lvl="1">
              <a:lnSpc>
                <a:spcPct val="110000"/>
              </a:lnSpc>
              <a:spcBef>
                <a:spcPts val="0"/>
              </a:spcBef>
            </a:pPr>
            <a:r>
              <a:rPr lang="en-US" sz="1400" dirty="0"/>
              <a:t>Afghan women have generally not been recruited into the insurgency but have seen their male kin fight and </a:t>
            </a:r>
            <a:r>
              <a:rPr lang="en-US" sz="1400" dirty="0" smtClean="0"/>
              <a:t>die</a:t>
            </a:r>
            <a:endParaRPr lang="en-US" sz="1400" dirty="0"/>
          </a:p>
          <a:p>
            <a:pPr marL="555625" lvl="1">
              <a:lnSpc>
                <a:spcPct val="110000"/>
              </a:lnSpc>
              <a:spcBef>
                <a:spcPts val="0"/>
              </a:spcBef>
            </a:pPr>
            <a:r>
              <a:rPr lang="en-US" sz="1400" dirty="0"/>
              <a:t>Empirical evidence suggests that as a result Afghan women have largely adopted a more uniformly ‘pro-stability’ stance than Afghan men and may therefore provide a valuable, contrasting perspective to other Pilot Program participant </a:t>
            </a:r>
            <a:r>
              <a:rPr lang="en-US" sz="1400" dirty="0" smtClean="0"/>
              <a:t>groups</a:t>
            </a:r>
            <a:endParaRPr lang="en-US" sz="1400" dirty="0"/>
          </a:p>
          <a:p>
            <a:pPr marL="304800" indent="-304800">
              <a:lnSpc>
                <a:spcPct val="80000"/>
              </a:lnSpc>
            </a:pPr>
            <a:r>
              <a:rPr lang="en-US" sz="1600" dirty="0" smtClean="0"/>
              <a:t> Scale and Schedule: </a:t>
            </a:r>
            <a:endParaRPr lang="en-US" sz="1600" dirty="0"/>
          </a:p>
          <a:p>
            <a:pPr marL="555625" lvl="1">
              <a:lnSpc>
                <a:spcPct val="120000"/>
              </a:lnSpc>
              <a:spcBef>
                <a:spcPts val="0"/>
              </a:spcBef>
            </a:pPr>
            <a:r>
              <a:rPr lang="en-US" sz="1400" dirty="0" smtClean="0"/>
              <a:t>Commencing March of 2011, partner </a:t>
            </a:r>
            <a:r>
              <a:rPr lang="en-US" sz="1400" dirty="0"/>
              <a:t>with </a:t>
            </a:r>
            <a:r>
              <a:rPr lang="en-US" sz="1400" dirty="0" err="1"/>
              <a:t>Nangarhar</a:t>
            </a:r>
            <a:r>
              <a:rPr lang="en-US" sz="1400" dirty="0"/>
              <a:t> Medical Institutions and </a:t>
            </a:r>
            <a:r>
              <a:rPr lang="en-US" sz="1400" dirty="0" smtClean="0"/>
              <a:t>nearly 100 rural </a:t>
            </a:r>
            <a:r>
              <a:rPr lang="en-US" sz="1400" dirty="0"/>
              <a:t>midwives to establish a pre/neo-natal social </a:t>
            </a:r>
            <a:r>
              <a:rPr lang="en-US" sz="1400" dirty="0" smtClean="0"/>
              <a:t>network </a:t>
            </a:r>
          </a:p>
          <a:p>
            <a:pPr marL="555625" lvl="1">
              <a:lnSpc>
                <a:spcPct val="120000"/>
              </a:lnSpc>
              <a:spcBef>
                <a:spcPts val="0"/>
              </a:spcBef>
            </a:pPr>
            <a:r>
              <a:rPr lang="en-US" sz="1400" dirty="0" err="1" smtClean="0"/>
              <a:t>Nangarhar</a:t>
            </a:r>
            <a:r>
              <a:rPr lang="en-US" sz="1400" dirty="0" smtClean="0"/>
              <a:t> Province has a population of nearly 350,000 women with approximately 68,000 annual births </a:t>
            </a:r>
            <a:endParaRPr lang="en-US" dirty="0"/>
          </a:p>
          <a:p>
            <a:pPr marL="555625" lvl="1">
              <a:lnSpc>
                <a:spcPct val="120000"/>
              </a:lnSpc>
              <a:spcBef>
                <a:spcPts val="0"/>
              </a:spcBef>
            </a:pPr>
            <a:r>
              <a:rPr lang="en-US" sz="1400" dirty="0"/>
              <a:t>Implement </a:t>
            </a:r>
            <a:r>
              <a:rPr lang="en-US" sz="1400" dirty="0" smtClean="0"/>
              <a:t>ODK Voice </a:t>
            </a:r>
            <a:r>
              <a:rPr lang="en-US" sz="1400" dirty="0"/>
              <a:t>interface structure on Google Apps </a:t>
            </a:r>
            <a:r>
              <a:rPr lang="en-US" sz="1400" dirty="0" smtClean="0"/>
              <a:t>Server</a:t>
            </a:r>
            <a:endParaRPr lang="en-US" sz="1400" dirty="0"/>
          </a:p>
          <a:p>
            <a:pPr marL="555625" lvl="1">
              <a:lnSpc>
                <a:spcPct val="120000"/>
              </a:lnSpc>
              <a:spcBef>
                <a:spcPts val="0"/>
              </a:spcBef>
            </a:pPr>
            <a:r>
              <a:rPr lang="en-US" sz="1400" dirty="0"/>
              <a:t>Cull SMS data stream to inventory and </a:t>
            </a:r>
            <a:r>
              <a:rPr lang="en-US" sz="1400" dirty="0" err="1"/>
              <a:t>geotag</a:t>
            </a:r>
            <a:r>
              <a:rPr lang="en-US" sz="1400" dirty="0"/>
              <a:t> SMS users in target </a:t>
            </a:r>
            <a:r>
              <a:rPr lang="en-US" sz="1400" dirty="0" smtClean="0"/>
              <a:t>area</a:t>
            </a:r>
            <a:endParaRPr lang="en-US" sz="1400" dirty="0"/>
          </a:p>
          <a:p>
            <a:pPr marL="555625" lvl="1">
              <a:lnSpc>
                <a:spcPct val="120000"/>
              </a:lnSpc>
              <a:spcBef>
                <a:spcPts val="0"/>
              </a:spcBef>
            </a:pPr>
            <a:r>
              <a:rPr lang="en-US" sz="1400" dirty="0"/>
              <a:t>Submit ODK survey to elicit demographic data from </a:t>
            </a:r>
            <a:r>
              <a:rPr lang="en-US" sz="1400" dirty="0" smtClean="0"/>
              <a:t>participants</a:t>
            </a:r>
            <a:endParaRPr lang="en-US" sz="1400" dirty="0"/>
          </a:p>
          <a:p>
            <a:pPr marL="555625" lvl="1">
              <a:lnSpc>
                <a:spcPct val="120000"/>
              </a:lnSpc>
              <a:spcBef>
                <a:spcPts val="0"/>
              </a:spcBef>
            </a:pPr>
            <a:r>
              <a:rPr lang="en-US" sz="1400" dirty="0" smtClean="0"/>
              <a:t>Manage the evolution from SMS phones to smart phones</a:t>
            </a:r>
            <a:endParaRPr lang="en-US" sz="1400" dirty="0"/>
          </a:p>
          <a:p>
            <a:pPr marL="304800" indent="-304800">
              <a:lnSpc>
                <a:spcPct val="80000"/>
              </a:lnSpc>
            </a:pPr>
            <a:r>
              <a:rPr lang="en-US" sz="1600" dirty="0"/>
              <a:t>Issues</a:t>
            </a:r>
          </a:p>
          <a:p>
            <a:pPr marL="555625" lvl="1">
              <a:lnSpc>
                <a:spcPct val="110000"/>
              </a:lnSpc>
              <a:spcBef>
                <a:spcPts val="0"/>
              </a:spcBef>
            </a:pPr>
            <a:r>
              <a:rPr lang="en-US" sz="1400" dirty="0"/>
              <a:t>Teaming negotiations</a:t>
            </a:r>
          </a:p>
          <a:p>
            <a:pPr marL="555625" lvl="1">
              <a:lnSpc>
                <a:spcPct val="110000"/>
              </a:lnSpc>
              <a:spcBef>
                <a:spcPts val="0"/>
              </a:spcBef>
            </a:pPr>
            <a:r>
              <a:rPr lang="en-US" sz="1400" dirty="0"/>
              <a:t>Translation/Illiteracy support</a:t>
            </a:r>
          </a:p>
          <a:p>
            <a:pPr marL="555625" lvl="1">
              <a:lnSpc>
                <a:spcPct val="110000"/>
              </a:lnSpc>
              <a:spcBef>
                <a:spcPts val="0"/>
              </a:spcBef>
            </a:pPr>
            <a:r>
              <a:rPr lang="en-US" sz="1400" dirty="0"/>
              <a:t>Incentive structure for demographic data elicitation</a:t>
            </a:r>
          </a:p>
          <a:p>
            <a:pPr marL="555625" lvl="1">
              <a:lnSpc>
                <a:spcPct val="110000"/>
              </a:lnSpc>
              <a:spcBef>
                <a:spcPts val="0"/>
              </a:spcBef>
            </a:pPr>
            <a:r>
              <a:rPr lang="en-US" sz="1400" dirty="0"/>
              <a:t>Validate </a:t>
            </a:r>
            <a:r>
              <a:rPr lang="en-US" sz="1400" dirty="0" smtClean="0"/>
              <a:t>Assumptions</a:t>
            </a:r>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CEAF9255-5E31-4A97-845F-A3A39614392F}" type="slidenum">
              <a:rPr lang="en-US"/>
              <a:pPr/>
              <a:t>3</a:t>
            </a:fld>
            <a:endParaRPr lang="en-US"/>
          </a:p>
        </p:txBody>
      </p:sp>
      <p:sp>
        <p:nvSpPr>
          <p:cNvPr id="71684" name="Content Placeholder 3"/>
          <p:cNvSpPr>
            <a:spLocks noGrp="1"/>
          </p:cNvSpPr>
          <p:nvPr>
            <p:ph sz="quarter" idx="12"/>
          </p:nvPr>
        </p:nvSpPr>
        <p:spPr bwMode="auto">
          <a:xfrm>
            <a:off x="228600" y="990600"/>
            <a:ext cx="5715000" cy="2438400"/>
          </a:xfrm>
        </p:spPr>
        <p:txBody>
          <a:bodyPr>
            <a:noAutofit/>
          </a:bodyPr>
          <a:lstStyle/>
          <a:p>
            <a:pPr>
              <a:buNone/>
            </a:pPr>
            <a:r>
              <a:rPr lang="en-US" sz="1200" b="1" dirty="0" smtClean="0">
                <a:latin typeface="Tahoma" pitchFamily="34" charset="0"/>
                <a:cs typeface="Tahoma" pitchFamily="34" charset="0"/>
              </a:rPr>
              <a:t>Purpose</a:t>
            </a:r>
            <a:r>
              <a:rPr lang="en-US" sz="1200" dirty="0" smtClean="0">
                <a:latin typeface="Tahoma" pitchFamily="34" charset="0"/>
                <a:cs typeface="Tahoma" pitchFamily="34" charset="0"/>
              </a:rPr>
              <a:t>:  Research mobilization, self-organization potential of social networks &amp; crowd sourcing</a:t>
            </a:r>
            <a:endParaRPr lang="en-US" sz="800" b="1" dirty="0" smtClean="0">
              <a:latin typeface="Tahoma" pitchFamily="34" charset="0"/>
              <a:cs typeface="Tahoma" pitchFamily="34" charset="0"/>
            </a:endParaRPr>
          </a:p>
          <a:p>
            <a:pPr>
              <a:buNone/>
            </a:pPr>
            <a:r>
              <a:rPr lang="en-US" sz="1200" b="1" dirty="0" smtClean="0">
                <a:latin typeface="Tahoma" pitchFamily="34" charset="0"/>
                <a:cs typeface="Tahoma" pitchFamily="34" charset="0"/>
              </a:rPr>
              <a:t>Challenge:  </a:t>
            </a:r>
            <a:r>
              <a:rPr lang="en-US" sz="1200" dirty="0" smtClean="0">
                <a:latin typeface="Tahoma" pitchFamily="34" charset="0"/>
                <a:cs typeface="Tahoma" pitchFamily="34" charset="0"/>
              </a:rPr>
              <a:t>Locate 10 large, red weather balloons at undisclosed locations across the United States on Saturday, December 5 2009</a:t>
            </a:r>
            <a:endParaRPr lang="en-US" sz="800" b="1" dirty="0" smtClean="0">
              <a:latin typeface="Tahoma" pitchFamily="34" charset="0"/>
              <a:cs typeface="Tahoma" pitchFamily="34" charset="0"/>
            </a:endParaRPr>
          </a:p>
          <a:p>
            <a:pPr>
              <a:buNone/>
            </a:pPr>
            <a:r>
              <a:rPr lang="en-US" sz="1200" b="1" dirty="0" smtClean="0">
                <a:latin typeface="Tahoma" pitchFamily="34" charset="0"/>
                <a:cs typeface="Tahoma" pitchFamily="34" charset="0"/>
              </a:rPr>
              <a:t>Result</a:t>
            </a:r>
            <a:r>
              <a:rPr lang="en-US" sz="1200" dirty="0" smtClean="0">
                <a:latin typeface="Tahoma" pitchFamily="34" charset="0"/>
                <a:cs typeface="Tahoma" pitchFamily="34" charset="0"/>
              </a:rPr>
              <a:t>:  </a:t>
            </a:r>
            <a:r>
              <a:rPr lang="en-US" sz="1200" dirty="0" smtClean="0">
                <a:solidFill>
                  <a:srgbClr val="FF0000"/>
                </a:solidFill>
                <a:latin typeface="Tahoma" pitchFamily="34" charset="0"/>
                <a:cs typeface="Tahoma" pitchFamily="34" charset="0"/>
              </a:rPr>
              <a:t>All 10 balloons located in 8 hours 52 minutes</a:t>
            </a:r>
          </a:p>
          <a:p>
            <a:pPr>
              <a:buNone/>
            </a:pPr>
            <a:r>
              <a:rPr lang="en-US" sz="1200" dirty="0" smtClean="0">
                <a:latin typeface="Tahoma" pitchFamily="34" charset="0"/>
                <a:cs typeface="Tahoma" pitchFamily="34" charset="0"/>
              </a:rPr>
              <a:t>	</a:t>
            </a:r>
            <a:r>
              <a:rPr lang="en-US" sz="1200" dirty="0" smtClean="0">
                <a:latin typeface="Tahoma" pitchFamily="34" charset="0"/>
                <a:cs typeface="Tahoma" pitchFamily="34" charset="0"/>
                <a:sym typeface="Wingdings"/>
              </a:rPr>
              <a:t></a:t>
            </a:r>
            <a:r>
              <a:rPr lang="en-US" sz="1200" dirty="0" smtClean="0">
                <a:latin typeface="Tahoma" pitchFamily="34" charset="0"/>
                <a:cs typeface="Tahoma" pitchFamily="34" charset="0"/>
              </a:rPr>
              <a:t> </a:t>
            </a:r>
            <a:r>
              <a:rPr lang="en-US" sz="1100" dirty="0" smtClean="0">
                <a:latin typeface="Tahoma" pitchFamily="34" charset="0"/>
                <a:cs typeface="Tahoma" pitchFamily="34" charset="0"/>
              </a:rPr>
              <a:t>Winner = MIT Red Balloon Challenge Team (pyramid scheme)</a:t>
            </a:r>
          </a:p>
          <a:p>
            <a:pPr>
              <a:buNone/>
            </a:pPr>
            <a:r>
              <a:rPr lang="en-US" sz="1100" dirty="0" smtClean="0">
                <a:latin typeface="Tahoma" pitchFamily="34" charset="0"/>
                <a:cs typeface="Tahoma" pitchFamily="34" charset="0"/>
              </a:rPr>
              <a:t>	</a:t>
            </a:r>
            <a:r>
              <a:rPr lang="en-US" sz="1100" dirty="0" smtClean="0">
                <a:latin typeface="Tahoma" pitchFamily="34" charset="0"/>
                <a:cs typeface="Tahoma" pitchFamily="34" charset="0"/>
                <a:sym typeface="Wingdings"/>
              </a:rPr>
              <a:t></a:t>
            </a:r>
            <a:r>
              <a:rPr lang="en-US" sz="1100" dirty="0" smtClean="0">
                <a:latin typeface="Tahoma" pitchFamily="34" charset="0"/>
                <a:cs typeface="Tahoma" pitchFamily="34" charset="0"/>
              </a:rPr>
              <a:t> 4,368 total registrants </a:t>
            </a:r>
          </a:p>
          <a:p>
            <a:pPr>
              <a:buNone/>
            </a:pPr>
            <a:r>
              <a:rPr lang="en-US" sz="1100" dirty="0" smtClean="0">
                <a:latin typeface="Tahoma" pitchFamily="34" charset="0"/>
                <a:cs typeface="Tahoma" pitchFamily="34" charset="0"/>
              </a:rPr>
              <a:t>	</a:t>
            </a:r>
            <a:r>
              <a:rPr lang="en-US" sz="1100" dirty="0" smtClean="0">
                <a:latin typeface="Tahoma" pitchFamily="34" charset="0"/>
                <a:cs typeface="Tahoma" pitchFamily="34" charset="0"/>
                <a:sym typeface="Wingdings"/>
              </a:rPr>
              <a:t></a:t>
            </a:r>
            <a:r>
              <a:rPr lang="en-US" sz="1100" dirty="0" smtClean="0">
                <a:latin typeface="Tahoma" pitchFamily="34" charset="0"/>
                <a:cs typeface="Tahoma" pitchFamily="34" charset="0"/>
              </a:rPr>
              <a:t> Widespread positive news coverage </a:t>
            </a:r>
          </a:p>
          <a:p>
            <a:pPr>
              <a:buNone/>
            </a:pPr>
            <a:r>
              <a:rPr lang="en-US" sz="1100" dirty="0" smtClean="0">
                <a:latin typeface="Tahoma" pitchFamily="34" charset="0"/>
                <a:cs typeface="Tahoma" pitchFamily="34" charset="0"/>
              </a:rPr>
              <a:t>        </a:t>
            </a:r>
            <a:r>
              <a:rPr lang="en-US" sz="1100" i="1" dirty="0" smtClean="0">
                <a:latin typeface="Tahoma" pitchFamily="34" charset="0"/>
                <a:cs typeface="Tahoma" pitchFamily="34" charset="0"/>
              </a:rPr>
              <a:t>NY Times</a:t>
            </a:r>
            <a:r>
              <a:rPr lang="en-US" sz="1100" dirty="0" smtClean="0">
                <a:latin typeface="Tahoma" pitchFamily="34" charset="0"/>
                <a:cs typeface="Tahoma" pitchFamily="34" charset="0"/>
              </a:rPr>
              <a:t>, </a:t>
            </a:r>
            <a:r>
              <a:rPr lang="en-US" sz="1100" i="1" dirty="0" smtClean="0">
                <a:latin typeface="Tahoma" pitchFamily="34" charset="0"/>
                <a:cs typeface="Tahoma" pitchFamily="34" charset="0"/>
              </a:rPr>
              <a:t>WSJ, Washington Post</a:t>
            </a:r>
            <a:r>
              <a:rPr lang="en-US" sz="1100" dirty="0" smtClean="0">
                <a:latin typeface="Tahoma" pitchFamily="34" charset="0"/>
                <a:cs typeface="Tahoma" pitchFamily="34" charset="0"/>
              </a:rPr>
              <a:t>, CNN, MSNBC, ABC, etc.</a:t>
            </a:r>
            <a:endParaRPr lang="en-US" sz="800" dirty="0" smtClean="0">
              <a:latin typeface="Tahoma" pitchFamily="34" charset="0"/>
              <a:cs typeface="Tahoma" pitchFamily="34" charset="0"/>
            </a:endParaRPr>
          </a:p>
          <a:p>
            <a:pPr>
              <a:buNone/>
            </a:pPr>
            <a:r>
              <a:rPr lang="en-US" sz="1100" b="1" dirty="0" smtClean="0">
                <a:latin typeface="Tahoma" pitchFamily="34" charset="0"/>
                <a:cs typeface="Tahoma" pitchFamily="34" charset="0"/>
              </a:rPr>
              <a:t>Implication: </a:t>
            </a:r>
            <a:r>
              <a:rPr lang="en-US" sz="1100" dirty="0" smtClean="0">
                <a:latin typeface="Tahoma" pitchFamily="34" charset="0"/>
                <a:cs typeface="Tahoma" pitchFamily="34" charset="0"/>
              </a:rPr>
              <a:t> Civil Defense &amp; National Security</a:t>
            </a:r>
            <a:endParaRPr lang="en-US" sz="1200" dirty="0" smtClean="0">
              <a:latin typeface="Tahoma" charset="0"/>
            </a:endParaRPr>
          </a:p>
        </p:txBody>
      </p:sp>
      <p:sp>
        <p:nvSpPr>
          <p:cNvPr id="71687" name="Content Placeholder 6"/>
          <p:cNvSpPr>
            <a:spLocks noGrp="1"/>
          </p:cNvSpPr>
          <p:nvPr>
            <p:ph sz="quarter" idx="15"/>
          </p:nvPr>
        </p:nvSpPr>
        <p:spPr bwMode="auto">
          <a:xfrm>
            <a:off x="4648200" y="4953000"/>
            <a:ext cx="4114800" cy="2438400"/>
          </a:xfrm>
        </p:spPr>
        <p:txBody>
          <a:bodyPr>
            <a:normAutofit/>
          </a:bodyPr>
          <a:lstStyle/>
          <a:p>
            <a:pPr marL="0" lvl="0" indent="0" defTabSz="914400">
              <a:spcBef>
                <a:spcPct val="0"/>
              </a:spcBef>
              <a:spcAft>
                <a:spcPct val="0"/>
              </a:spcAft>
              <a:buNone/>
            </a:pPr>
            <a:r>
              <a:rPr lang="en-US" sz="2000" b="1" baseline="-25000" dirty="0" smtClean="0">
                <a:solidFill>
                  <a:prstClr val="black"/>
                </a:solidFill>
                <a:latin typeface="Tahoma" pitchFamily="34" charset="0"/>
                <a:cs typeface="Tahoma" pitchFamily="34" charset="0"/>
              </a:rPr>
              <a:t>Data Analysis Pending:</a:t>
            </a:r>
            <a:r>
              <a:rPr lang="en-US" sz="2000" baseline="-25000" dirty="0" smtClean="0">
                <a:solidFill>
                  <a:prstClr val="black"/>
                </a:solidFill>
                <a:latin typeface="Tahoma" pitchFamily="34" charset="0"/>
                <a:cs typeface="Tahoma" pitchFamily="34" charset="0"/>
              </a:rPr>
              <a:t>  </a:t>
            </a:r>
            <a:br>
              <a:rPr lang="en-US" sz="2000" baseline="-25000" dirty="0" smtClean="0">
                <a:solidFill>
                  <a:prstClr val="black"/>
                </a:solidFill>
                <a:latin typeface="Tahoma" pitchFamily="34" charset="0"/>
                <a:cs typeface="Tahoma" pitchFamily="34" charset="0"/>
              </a:rPr>
            </a:br>
            <a:endParaRPr lang="en-US" sz="1000" baseline="-25000" dirty="0" smtClean="0">
              <a:solidFill>
                <a:prstClr val="black"/>
              </a:solidFill>
              <a:latin typeface="Tahoma" pitchFamily="34" charset="0"/>
              <a:cs typeface="Tahoma" pitchFamily="34" charset="0"/>
            </a:endParaRPr>
          </a:p>
          <a:p>
            <a:pPr marL="177800" lvl="0" indent="-177800" defTabSz="914400">
              <a:spcBef>
                <a:spcPct val="0"/>
              </a:spcBef>
              <a:spcAft>
                <a:spcPct val="0"/>
              </a:spcAft>
              <a:buFont typeface="Arial" pitchFamily="34" charset="0"/>
              <a:buChar char="•"/>
            </a:pPr>
            <a:r>
              <a:rPr lang="en-US" sz="2000" baseline="-25000" dirty="0" smtClean="0">
                <a:solidFill>
                  <a:prstClr val="black"/>
                </a:solidFill>
                <a:latin typeface="Tahoma" pitchFamily="34" charset="0"/>
                <a:cs typeface="Tahoma" pitchFamily="34" charset="0"/>
              </a:rPr>
              <a:t>Meet with teams to review the approaches and strategies used to build networks, collect information, and participate in the Challenge.  </a:t>
            </a:r>
          </a:p>
          <a:p>
            <a:pPr marL="177800" lvl="0" indent="-177800" defTabSz="914400">
              <a:spcBef>
                <a:spcPct val="0"/>
              </a:spcBef>
              <a:spcAft>
                <a:spcPct val="0"/>
              </a:spcAft>
              <a:buFont typeface="Arial" pitchFamily="34" charset="0"/>
              <a:buChar char="•"/>
            </a:pPr>
            <a:r>
              <a:rPr lang="en-US" sz="2000" baseline="-25000" dirty="0" smtClean="0">
                <a:solidFill>
                  <a:prstClr val="black"/>
                </a:solidFill>
                <a:latin typeface="Tahoma" pitchFamily="34" charset="0"/>
                <a:cs typeface="Tahoma" pitchFamily="34" charset="0"/>
              </a:rPr>
              <a:t>Web traffic analysis.</a:t>
            </a:r>
          </a:p>
          <a:p>
            <a:pPr marL="177800" lvl="0" indent="-177800" defTabSz="914400">
              <a:spcBef>
                <a:spcPct val="0"/>
              </a:spcBef>
              <a:spcAft>
                <a:spcPct val="0"/>
              </a:spcAft>
              <a:buFont typeface="Arial" pitchFamily="34" charset="0"/>
              <a:buChar char="•"/>
            </a:pPr>
            <a:r>
              <a:rPr lang="en-US" sz="2000" baseline="-25000" dirty="0" smtClean="0">
                <a:solidFill>
                  <a:prstClr val="black"/>
                </a:solidFill>
                <a:latin typeface="Tahoma" pitchFamily="34" charset="0"/>
                <a:cs typeface="Tahoma" pitchFamily="34" charset="0"/>
              </a:rPr>
              <a:t>Social networking analysis.</a:t>
            </a:r>
          </a:p>
        </p:txBody>
      </p:sp>
      <p:sp>
        <p:nvSpPr>
          <p:cNvPr id="71688" name="Title 7"/>
          <p:cNvSpPr>
            <a:spLocks noGrp="1"/>
          </p:cNvSpPr>
          <p:nvPr>
            <p:ph type="title"/>
          </p:nvPr>
        </p:nvSpPr>
        <p:spPr/>
        <p:txBody>
          <a:bodyPr/>
          <a:lstStyle/>
          <a:p>
            <a:r>
              <a:rPr lang="en-US" sz="1800" dirty="0" smtClean="0">
                <a:solidFill>
                  <a:prstClr val="black"/>
                </a:solidFill>
                <a:latin typeface="Tahoma" pitchFamily="34" charset="0"/>
                <a:cs typeface="Tahoma" pitchFamily="34" charset="0"/>
              </a:rPr>
              <a:t>Network Challenge: Crowd sourced data-streams can outperform traditional information assets</a:t>
            </a:r>
            <a:endParaRPr lang="en-US" dirty="0" smtClean="0">
              <a:latin typeface="Tahoma" charset="0"/>
            </a:endParaRPr>
          </a:p>
        </p:txBody>
      </p:sp>
      <p:sp>
        <p:nvSpPr>
          <p:cNvPr id="9" name="Date Placeholder 8"/>
          <p:cNvSpPr>
            <a:spLocks noGrp="1"/>
          </p:cNvSpPr>
          <p:nvPr>
            <p:ph type="dt" sz="quarter" idx="18"/>
          </p:nvPr>
        </p:nvSpPr>
        <p:spPr/>
        <p:txBody>
          <a:bodyPr/>
          <a:lstStyle/>
          <a:p>
            <a:fld id="{A5EF8332-68A3-4C65-A569-0EAEF8135D68}" type="datetime1">
              <a:rPr lang="en-US"/>
              <a:pPr/>
              <a:t>9/5/16</a:t>
            </a:fld>
            <a:endParaRPr lang="en-US"/>
          </a:p>
        </p:txBody>
      </p:sp>
      <p:grpSp>
        <p:nvGrpSpPr>
          <p:cNvPr id="2" name="Group 15"/>
          <p:cNvGrpSpPr/>
          <p:nvPr/>
        </p:nvGrpSpPr>
        <p:grpSpPr>
          <a:xfrm>
            <a:off x="5943600" y="1143000"/>
            <a:ext cx="2824919" cy="3581400"/>
            <a:chOff x="6166681" y="1143000"/>
            <a:chExt cx="2367719" cy="3048000"/>
          </a:xfrm>
        </p:grpSpPr>
        <p:pic>
          <p:nvPicPr>
            <p:cNvPr id="13" name="Picture 21" descr="site1launch.jpg"/>
            <p:cNvPicPr>
              <a:picLocks noChangeAspect="1"/>
            </p:cNvPicPr>
            <p:nvPr/>
          </p:nvPicPr>
          <p:blipFill>
            <a:blip r:embed="rId3" cstate="print"/>
            <a:srcRect/>
            <a:stretch>
              <a:fillRect/>
            </a:stretch>
          </p:blipFill>
          <p:spPr bwMode="auto">
            <a:xfrm>
              <a:off x="6166681" y="1143000"/>
              <a:ext cx="2367719" cy="3048000"/>
            </a:xfrm>
            <a:prstGeom prst="rect">
              <a:avLst/>
            </a:prstGeom>
            <a:noFill/>
            <a:ln w="9525">
              <a:solidFill>
                <a:schemeClr val="tx1"/>
              </a:solidFill>
              <a:miter lim="800000"/>
              <a:headEnd/>
              <a:tailEnd/>
            </a:ln>
            <a:effectLst>
              <a:outerShdw blurRad="50800" dist="38100" dir="2700000" sx="101000" sy="101000" algn="tl" rotWithShape="0">
                <a:prstClr val="black">
                  <a:alpha val="40000"/>
                </a:prstClr>
              </a:outerShdw>
            </a:effectLst>
          </p:spPr>
        </p:pic>
        <p:sp>
          <p:nvSpPr>
            <p:cNvPr id="15" name="TextBox 51"/>
            <p:cNvSpPr txBox="1">
              <a:spLocks noChangeArrowheads="1"/>
            </p:cNvSpPr>
            <p:nvPr/>
          </p:nvSpPr>
          <p:spPr bwMode="auto">
            <a:xfrm>
              <a:off x="7391400" y="1143000"/>
              <a:ext cx="1143000" cy="379591"/>
            </a:xfrm>
            <a:prstGeom prst="rect">
              <a:avLst/>
            </a:prstGeom>
            <a:noFill/>
            <a:ln w="9525">
              <a:noFill/>
              <a:miter lim="800000"/>
              <a:headEnd/>
              <a:tailEnd/>
            </a:ln>
          </p:spPr>
          <p:txBody>
            <a:bodyPr wrap="square">
              <a:spAutoFit/>
            </a:bodyPr>
            <a:lstStyle/>
            <a:p>
              <a:pPr algn="ctr"/>
              <a:r>
                <a:rPr lang="en-US" sz="1400" b="1" dirty="0" smtClean="0">
                  <a:latin typeface="Tahoma" pitchFamily="34" charset="0"/>
                  <a:cs typeface="Tahoma" pitchFamily="34" charset="0"/>
                </a:rPr>
                <a:t>Union Square, </a:t>
              </a:r>
            </a:p>
            <a:p>
              <a:pPr algn="ctr"/>
              <a:r>
                <a:rPr lang="en-US" sz="1400" b="1" dirty="0" smtClean="0">
                  <a:latin typeface="Tahoma" pitchFamily="34" charset="0"/>
                  <a:cs typeface="Tahoma" pitchFamily="34" charset="0"/>
                </a:rPr>
                <a:t>San Francisco </a:t>
              </a:r>
              <a:endParaRPr lang="en-US" sz="1400" b="1" dirty="0">
                <a:latin typeface="Tahoma" pitchFamily="34" charset="0"/>
                <a:cs typeface="Tahoma" pitchFamily="34" charset="0"/>
              </a:endParaRPr>
            </a:p>
          </p:txBody>
        </p:sp>
      </p:grpSp>
      <p:grpSp>
        <p:nvGrpSpPr>
          <p:cNvPr id="4" name="Group 25"/>
          <p:cNvGrpSpPr/>
          <p:nvPr/>
        </p:nvGrpSpPr>
        <p:grpSpPr>
          <a:xfrm>
            <a:off x="0" y="3810000"/>
            <a:ext cx="5098472" cy="2736273"/>
            <a:chOff x="0" y="4121727"/>
            <a:chExt cx="5098472" cy="2736273"/>
          </a:xfrm>
        </p:grpSpPr>
        <p:pic>
          <p:nvPicPr>
            <p:cNvPr id="18" name="Picture 2" descr="Map of Balloon Locations: San Francisco, CA; Santa Barbara, CA; Portland, OR; Scottsdale, AZ; Katy, TX; Memphis, TN; Atlanta, GA; Miami, FL; Charlottesville, VA; Christiana, DE"/>
            <p:cNvPicPr>
              <a:picLocks noChangeAspect="1" noChangeArrowheads="1"/>
            </p:cNvPicPr>
            <p:nvPr/>
          </p:nvPicPr>
          <p:blipFill>
            <a:blip r:embed="rId4" cstate="print"/>
            <a:srcRect/>
            <a:stretch>
              <a:fillRect/>
            </a:stretch>
          </p:blipFill>
          <p:spPr bwMode="auto">
            <a:xfrm>
              <a:off x="0" y="4515816"/>
              <a:ext cx="4038600" cy="2342184"/>
            </a:xfrm>
            <a:prstGeom prst="rect">
              <a:avLst/>
            </a:prstGeom>
            <a:noFill/>
          </p:spPr>
        </p:pic>
        <p:sp>
          <p:nvSpPr>
            <p:cNvPr id="19" name="TextBox 37"/>
            <p:cNvSpPr txBox="1">
              <a:spLocks noChangeArrowheads="1"/>
            </p:cNvSpPr>
            <p:nvPr/>
          </p:nvSpPr>
          <p:spPr bwMode="auto">
            <a:xfrm>
              <a:off x="304800" y="4495800"/>
              <a:ext cx="1139825" cy="235962"/>
            </a:xfrm>
            <a:prstGeom prst="rect">
              <a:avLst/>
            </a:prstGeom>
            <a:noFill/>
            <a:ln w="9525">
              <a:noFill/>
              <a:miter lim="800000"/>
              <a:headEnd/>
              <a:tailEnd/>
            </a:ln>
          </p:spPr>
          <p:txBody>
            <a:bodyPr>
              <a:spAutoFit/>
            </a:bodyPr>
            <a:lstStyle/>
            <a:p>
              <a:r>
                <a:rPr lang="en-US" sz="1400" b="1" dirty="0"/>
                <a:t>12:56</a:t>
              </a:r>
            </a:p>
          </p:txBody>
        </p:sp>
        <p:sp>
          <p:nvSpPr>
            <p:cNvPr id="20" name="TextBox 50"/>
            <p:cNvSpPr txBox="1">
              <a:spLocks noChangeArrowheads="1"/>
            </p:cNvSpPr>
            <p:nvPr/>
          </p:nvSpPr>
          <p:spPr bwMode="auto">
            <a:xfrm>
              <a:off x="155575" y="5181600"/>
              <a:ext cx="1139825" cy="235962"/>
            </a:xfrm>
            <a:prstGeom prst="rect">
              <a:avLst/>
            </a:prstGeom>
            <a:noFill/>
            <a:ln w="9525">
              <a:noFill/>
              <a:miter lim="800000"/>
              <a:headEnd/>
              <a:tailEnd/>
            </a:ln>
          </p:spPr>
          <p:txBody>
            <a:bodyPr>
              <a:spAutoFit/>
            </a:bodyPr>
            <a:lstStyle/>
            <a:p>
              <a:r>
                <a:rPr lang="en-US" sz="1400" b="1" dirty="0"/>
                <a:t>10:08</a:t>
              </a:r>
            </a:p>
          </p:txBody>
        </p:sp>
        <p:sp>
          <p:nvSpPr>
            <p:cNvPr id="21" name="TextBox 51"/>
            <p:cNvSpPr txBox="1">
              <a:spLocks noChangeArrowheads="1"/>
            </p:cNvSpPr>
            <p:nvPr/>
          </p:nvSpPr>
          <p:spPr bwMode="auto">
            <a:xfrm>
              <a:off x="230188" y="5895201"/>
              <a:ext cx="1141412" cy="235962"/>
            </a:xfrm>
            <a:prstGeom prst="rect">
              <a:avLst/>
            </a:prstGeom>
            <a:noFill/>
            <a:ln w="9525">
              <a:noFill/>
              <a:miter lim="800000"/>
              <a:headEnd/>
              <a:tailEnd/>
            </a:ln>
          </p:spPr>
          <p:txBody>
            <a:bodyPr>
              <a:spAutoFit/>
            </a:bodyPr>
            <a:lstStyle/>
            <a:p>
              <a:r>
                <a:rPr lang="en-US" sz="1400" b="1" dirty="0"/>
                <a:t>11:54</a:t>
              </a:r>
            </a:p>
          </p:txBody>
        </p:sp>
        <p:sp>
          <p:nvSpPr>
            <p:cNvPr id="22" name="TextBox 51"/>
            <p:cNvSpPr txBox="1">
              <a:spLocks noChangeArrowheads="1"/>
            </p:cNvSpPr>
            <p:nvPr/>
          </p:nvSpPr>
          <p:spPr bwMode="auto">
            <a:xfrm>
              <a:off x="838200" y="6123801"/>
              <a:ext cx="1141412" cy="235962"/>
            </a:xfrm>
            <a:prstGeom prst="rect">
              <a:avLst/>
            </a:prstGeom>
            <a:noFill/>
            <a:ln w="9525">
              <a:noFill/>
              <a:miter lim="800000"/>
              <a:headEnd/>
              <a:tailEnd/>
            </a:ln>
          </p:spPr>
          <p:txBody>
            <a:bodyPr>
              <a:spAutoFit/>
            </a:bodyPr>
            <a:lstStyle/>
            <a:p>
              <a:r>
                <a:rPr lang="en-US" sz="1400" b="1" dirty="0" smtClean="0"/>
                <a:t>11:27</a:t>
              </a:r>
              <a:endParaRPr lang="en-US" sz="1400" b="1" dirty="0"/>
            </a:p>
          </p:txBody>
        </p:sp>
        <p:sp>
          <p:nvSpPr>
            <p:cNvPr id="23" name="TextBox 51"/>
            <p:cNvSpPr txBox="1">
              <a:spLocks noChangeArrowheads="1"/>
            </p:cNvSpPr>
            <p:nvPr/>
          </p:nvSpPr>
          <p:spPr bwMode="auto">
            <a:xfrm>
              <a:off x="1754188" y="6504801"/>
              <a:ext cx="1141412" cy="235962"/>
            </a:xfrm>
            <a:prstGeom prst="rect">
              <a:avLst/>
            </a:prstGeom>
            <a:noFill/>
            <a:ln w="9525">
              <a:noFill/>
              <a:miter lim="800000"/>
              <a:headEnd/>
              <a:tailEnd/>
            </a:ln>
          </p:spPr>
          <p:txBody>
            <a:bodyPr>
              <a:spAutoFit/>
            </a:bodyPr>
            <a:lstStyle/>
            <a:p>
              <a:r>
                <a:rPr lang="en-US" sz="1400" b="1" dirty="0" smtClean="0"/>
                <a:t>14:20</a:t>
              </a:r>
              <a:endParaRPr lang="en-US" sz="1400" b="1" dirty="0"/>
            </a:p>
          </p:txBody>
        </p:sp>
        <p:sp>
          <p:nvSpPr>
            <p:cNvPr id="24" name="TextBox 51"/>
            <p:cNvSpPr txBox="1">
              <a:spLocks noChangeArrowheads="1"/>
            </p:cNvSpPr>
            <p:nvPr/>
          </p:nvSpPr>
          <p:spPr bwMode="auto">
            <a:xfrm>
              <a:off x="2058988" y="5971401"/>
              <a:ext cx="1141412" cy="235962"/>
            </a:xfrm>
            <a:prstGeom prst="rect">
              <a:avLst/>
            </a:prstGeom>
            <a:noFill/>
            <a:ln w="9525">
              <a:noFill/>
              <a:miter lim="800000"/>
              <a:headEnd/>
              <a:tailEnd/>
            </a:ln>
          </p:spPr>
          <p:txBody>
            <a:bodyPr>
              <a:spAutoFit/>
            </a:bodyPr>
            <a:lstStyle/>
            <a:p>
              <a:r>
                <a:rPr lang="en-US" sz="1400" b="1" dirty="0" smtClean="0"/>
                <a:t>11:11</a:t>
              </a:r>
              <a:endParaRPr lang="en-US" sz="1400" b="1" dirty="0"/>
            </a:p>
          </p:txBody>
        </p:sp>
        <p:sp>
          <p:nvSpPr>
            <p:cNvPr id="25" name="TextBox 51"/>
            <p:cNvSpPr txBox="1">
              <a:spLocks noChangeArrowheads="1"/>
            </p:cNvSpPr>
            <p:nvPr/>
          </p:nvSpPr>
          <p:spPr bwMode="auto">
            <a:xfrm>
              <a:off x="3124200" y="5943600"/>
              <a:ext cx="1141412" cy="235962"/>
            </a:xfrm>
            <a:prstGeom prst="rect">
              <a:avLst/>
            </a:prstGeom>
            <a:noFill/>
            <a:ln w="9525">
              <a:noFill/>
              <a:miter lim="800000"/>
              <a:headEnd/>
              <a:tailEnd/>
            </a:ln>
          </p:spPr>
          <p:txBody>
            <a:bodyPr>
              <a:spAutoFit/>
            </a:bodyPr>
            <a:lstStyle/>
            <a:p>
              <a:r>
                <a:rPr lang="en-US" sz="1400" b="1" dirty="0" smtClean="0"/>
                <a:t>11:32</a:t>
              </a:r>
              <a:endParaRPr lang="en-US" sz="1400" b="1" dirty="0"/>
            </a:p>
          </p:txBody>
        </p:sp>
        <p:sp>
          <p:nvSpPr>
            <p:cNvPr id="26" name="TextBox 51"/>
            <p:cNvSpPr txBox="1">
              <a:spLocks noChangeArrowheads="1"/>
            </p:cNvSpPr>
            <p:nvPr/>
          </p:nvSpPr>
          <p:spPr bwMode="auto">
            <a:xfrm>
              <a:off x="3354388" y="6428601"/>
              <a:ext cx="1141412" cy="235962"/>
            </a:xfrm>
            <a:prstGeom prst="rect">
              <a:avLst/>
            </a:prstGeom>
            <a:noFill/>
            <a:ln w="9525">
              <a:noFill/>
              <a:miter lim="800000"/>
              <a:headEnd/>
              <a:tailEnd/>
            </a:ln>
          </p:spPr>
          <p:txBody>
            <a:bodyPr>
              <a:spAutoFit/>
            </a:bodyPr>
            <a:lstStyle/>
            <a:p>
              <a:r>
                <a:rPr lang="en-US" sz="1400" b="1" dirty="0" smtClean="0"/>
                <a:t>15:57</a:t>
              </a:r>
              <a:endParaRPr lang="en-US" sz="1400" b="1" dirty="0"/>
            </a:p>
          </p:txBody>
        </p:sp>
        <p:sp>
          <p:nvSpPr>
            <p:cNvPr id="27" name="TextBox 51"/>
            <p:cNvSpPr txBox="1">
              <a:spLocks noChangeArrowheads="1"/>
            </p:cNvSpPr>
            <p:nvPr/>
          </p:nvSpPr>
          <p:spPr bwMode="auto">
            <a:xfrm>
              <a:off x="3354388" y="5514201"/>
              <a:ext cx="1141412" cy="235962"/>
            </a:xfrm>
            <a:prstGeom prst="rect">
              <a:avLst/>
            </a:prstGeom>
            <a:noFill/>
            <a:ln w="9525">
              <a:noFill/>
              <a:miter lim="800000"/>
              <a:headEnd/>
              <a:tailEnd/>
            </a:ln>
          </p:spPr>
          <p:txBody>
            <a:bodyPr>
              <a:spAutoFit/>
            </a:bodyPr>
            <a:lstStyle/>
            <a:p>
              <a:r>
                <a:rPr lang="en-US" sz="1400" b="1" dirty="0" smtClean="0"/>
                <a:t>13:01</a:t>
              </a:r>
              <a:endParaRPr lang="en-US" sz="1400" b="1" dirty="0"/>
            </a:p>
          </p:txBody>
        </p:sp>
        <p:sp>
          <p:nvSpPr>
            <p:cNvPr id="28" name="TextBox 51"/>
            <p:cNvSpPr txBox="1">
              <a:spLocks noChangeArrowheads="1"/>
            </p:cNvSpPr>
            <p:nvPr/>
          </p:nvSpPr>
          <p:spPr bwMode="auto">
            <a:xfrm>
              <a:off x="3506788" y="5257800"/>
              <a:ext cx="1141412" cy="235962"/>
            </a:xfrm>
            <a:prstGeom prst="rect">
              <a:avLst/>
            </a:prstGeom>
            <a:noFill/>
            <a:ln w="9525">
              <a:noFill/>
              <a:miter lim="800000"/>
              <a:headEnd/>
              <a:tailEnd/>
            </a:ln>
          </p:spPr>
          <p:txBody>
            <a:bodyPr>
              <a:spAutoFit/>
            </a:bodyPr>
            <a:lstStyle/>
            <a:p>
              <a:r>
                <a:rPr lang="en-US" sz="1400" b="1" dirty="0" smtClean="0"/>
                <a:t>12:14</a:t>
              </a:r>
              <a:endParaRPr lang="en-US" sz="1400" b="1" dirty="0"/>
            </a:p>
          </p:txBody>
        </p:sp>
        <p:sp>
          <p:nvSpPr>
            <p:cNvPr id="29" name="TextBox 51"/>
            <p:cNvSpPr txBox="1">
              <a:spLocks noChangeArrowheads="1"/>
            </p:cNvSpPr>
            <p:nvPr/>
          </p:nvSpPr>
          <p:spPr bwMode="auto">
            <a:xfrm>
              <a:off x="595745" y="4121727"/>
              <a:ext cx="4502727" cy="338554"/>
            </a:xfrm>
            <a:prstGeom prst="rect">
              <a:avLst/>
            </a:prstGeom>
            <a:noFill/>
            <a:ln w="9525">
              <a:noFill/>
              <a:miter lim="800000"/>
              <a:headEnd/>
              <a:tailEnd/>
            </a:ln>
          </p:spPr>
          <p:txBody>
            <a:bodyPr wrap="square">
              <a:spAutoFit/>
            </a:bodyPr>
            <a:lstStyle/>
            <a:p>
              <a:pPr algn="ctr"/>
              <a:r>
                <a:rPr lang="en-US" sz="1600" b="1" dirty="0" smtClean="0">
                  <a:effectLst>
                    <a:outerShdw blurRad="38100" dist="38100" dir="2700000" algn="tl">
                      <a:srgbClr val="000000">
                        <a:alpha val="43137"/>
                      </a:srgbClr>
                    </a:outerShdw>
                  </a:effectLst>
                </a:rPr>
                <a:t>Balloon Locations/Time First Submitted</a:t>
              </a:r>
              <a:endParaRPr lang="en-US" sz="1600" b="1" dirty="0">
                <a:effectLst>
                  <a:outerShdw blurRad="38100" dist="38100" dir="2700000" algn="tl">
                    <a:srgbClr val="000000">
                      <a:alpha val="43137"/>
                    </a:srgbClr>
                  </a:outerShdw>
                </a:effectLst>
              </a:endParaRPr>
            </a:p>
          </p:txBody>
        </p:sp>
        <p:sp>
          <p:nvSpPr>
            <p:cNvPr id="30" name="TextBox 51"/>
            <p:cNvSpPr txBox="1">
              <a:spLocks noChangeArrowheads="1"/>
            </p:cNvSpPr>
            <p:nvPr/>
          </p:nvSpPr>
          <p:spPr bwMode="auto">
            <a:xfrm>
              <a:off x="1551709" y="4405745"/>
              <a:ext cx="2286000" cy="276999"/>
            </a:xfrm>
            <a:prstGeom prst="rect">
              <a:avLst/>
            </a:prstGeom>
            <a:noFill/>
            <a:ln w="9525">
              <a:noFill/>
              <a:miter lim="800000"/>
              <a:headEnd/>
              <a:tailEnd/>
            </a:ln>
          </p:spPr>
          <p:txBody>
            <a:bodyPr wrap="square">
              <a:spAutoFit/>
            </a:bodyPr>
            <a:lstStyle/>
            <a:p>
              <a:pPr algn="ctr"/>
              <a:r>
                <a:rPr lang="en-US" sz="1200" b="1" dirty="0" smtClean="0"/>
                <a:t>*Balloons Went Up at 10:00 EST*</a:t>
              </a:r>
              <a:endParaRPr lang="en-US" sz="1200" b="1" dirty="0"/>
            </a:p>
          </p:txBody>
        </p:sp>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60291A5E-FE8C-4B16-B24A-DAAE4C7BCDE0}" type="slidenum">
              <a:rPr lang="en-US"/>
              <a:pPr/>
              <a:t>30</a:t>
            </a:fld>
            <a:endParaRPr lang="en-US"/>
          </a:p>
        </p:txBody>
      </p:sp>
      <p:pic>
        <p:nvPicPr>
          <p:cNvPr id="14337" name="Picture 1"/>
          <p:cNvPicPr>
            <a:picLocks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14338"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4339" name="Rectangle 3"/>
          <p:cNvSpPr>
            <a:spLocks noGrp="1" noChangeArrowheads="1"/>
          </p:cNvSpPr>
          <p:nvPr>
            <p:ph type="body" idx="1"/>
          </p:nvPr>
        </p:nvSpPr>
        <p:spPr>
          <a:xfrm>
            <a:off x="381000" y="1143000"/>
            <a:ext cx="8382000" cy="5715000"/>
          </a:xfrm>
          <a:ln/>
        </p:spPr>
        <p:txBody>
          <a:bodyPr>
            <a:normAutofit/>
          </a:bodyPr>
          <a:lstStyle/>
          <a:p>
            <a:pPr marL="304800" indent="-304800">
              <a:lnSpc>
                <a:spcPct val="80000"/>
              </a:lnSpc>
            </a:pPr>
            <a:r>
              <a:rPr lang="en-US" sz="1600" dirty="0" smtClean="0"/>
              <a:t>Identify </a:t>
            </a:r>
            <a:r>
              <a:rPr lang="en-US" sz="1600" dirty="0"/>
              <a:t>Partners as soon as possible (Nov 8,9)</a:t>
            </a:r>
            <a:endParaRPr lang="en-US" dirty="0"/>
          </a:p>
          <a:p>
            <a:pPr marL="555625" lvl="1">
              <a:lnSpc>
                <a:spcPct val="80000"/>
              </a:lnSpc>
            </a:pPr>
            <a:r>
              <a:rPr lang="en-US" sz="1400" dirty="0"/>
              <a:t>Validate </a:t>
            </a:r>
            <a:r>
              <a:rPr lang="en-US" sz="1400" dirty="0" smtClean="0"/>
              <a:t>Assumptions</a:t>
            </a:r>
            <a:endParaRPr lang="en-US" sz="1400" dirty="0"/>
          </a:p>
          <a:p>
            <a:pPr marL="555625" lvl="1">
              <a:lnSpc>
                <a:spcPct val="80000"/>
              </a:lnSpc>
            </a:pPr>
            <a:r>
              <a:rPr lang="en-US" sz="1400" dirty="0"/>
              <a:t>Leverage local relationships of Todd and Dave to identify the local Ob/</a:t>
            </a:r>
            <a:r>
              <a:rPr lang="en-US" sz="1400" dirty="0" err="1"/>
              <a:t>Gyn</a:t>
            </a:r>
            <a:r>
              <a:rPr lang="en-US" sz="1400" dirty="0"/>
              <a:t>/Midwife </a:t>
            </a:r>
            <a:r>
              <a:rPr lang="en-US" sz="1400" dirty="0" smtClean="0"/>
              <a:t>community</a:t>
            </a:r>
            <a:endParaRPr lang="en-US" sz="1400" dirty="0"/>
          </a:p>
          <a:p>
            <a:pPr marL="555625" lvl="1">
              <a:lnSpc>
                <a:spcPct val="80000"/>
              </a:lnSpc>
            </a:pPr>
            <a:r>
              <a:rPr lang="en-US" sz="1400" dirty="0"/>
              <a:t>Identify possible NGO partners to source and distribute SMS </a:t>
            </a:r>
            <a:r>
              <a:rPr lang="en-US" sz="1400" dirty="0" smtClean="0"/>
              <a:t>phones</a:t>
            </a:r>
            <a:endParaRPr lang="en-US" sz="1400" dirty="0"/>
          </a:p>
          <a:p>
            <a:pPr marL="555625" lvl="1">
              <a:lnSpc>
                <a:spcPct val="80000"/>
              </a:lnSpc>
            </a:pPr>
            <a:r>
              <a:rPr lang="en-US" sz="1400" dirty="0"/>
              <a:t>Identify/Negotiate incentives, and </a:t>
            </a:r>
            <a:r>
              <a:rPr lang="en-US" sz="1400" dirty="0" smtClean="0"/>
              <a:t>timeline</a:t>
            </a:r>
            <a:endParaRPr lang="en-US" sz="1400" dirty="0"/>
          </a:p>
          <a:p>
            <a:pPr marL="555625" lvl="1">
              <a:lnSpc>
                <a:spcPct val="80000"/>
              </a:lnSpc>
            </a:pPr>
            <a:r>
              <a:rPr lang="en-US" sz="1400" dirty="0"/>
              <a:t>Ensure SMS data collection </a:t>
            </a:r>
            <a:r>
              <a:rPr lang="en-US" sz="1400" dirty="0" smtClean="0"/>
              <a:t>capability</a:t>
            </a:r>
            <a:endParaRPr lang="en-US" sz="1400" dirty="0"/>
          </a:p>
          <a:p>
            <a:pPr marL="304800" indent="-304800">
              <a:lnSpc>
                <a:spcPct val="80000"/>
              </a:lnSpc>
            </a:pPr>
            <a:r>
              <a:rPr lang="en-US" sz="1600" dirty="0"/>
              <a:t>Dec 1-30</a:t>
            </a:r>
          </a:p>
          <a:p>
            <a:pPr marL="555625" lvl="1">
              <a:lnSpc>
                <a:spcPct val="80000"/>
              </a:lnSpc>
            </a:pPr>
            <a:r>
              <a:rPr lang="en-US" sz="1400" dirty="0"/>
              <a:t>Prepare illiteracy mitigation </a:t>
            </a:r>
            <a:r>
              <a:rPr lang="en-US" sz="1400" dirty="0" smtClean="0"/>
              <a:t>techniques</a:t>
            </a:r>
            <a:endParaRPr lang="en-US" sz="1400" dirty="0"/>
          </a:p>
          <a:p>
            <a:pPr marL="555625" lvl="1">
              <a:lnSpc>
                <a:spcPct val="80000"/>
              </a:lnSpc>
            </a:pPr>
            <a:r>
              <a:rPr lang="en-US" sz="1400" dirty="0"/>
              <a:t>Socialize the Pilot to the local Ob/</a:t>
            </a:r>
            <a:r>
              <a:rPr lang="en-US" sz="1400" dirty="0" err="1"/>
              <a:t>Gyn</a:t>
            </a:r>
            <a:r>
              <a:rPr lang="en-US" sz="1400" dirty="0"/>
              <a:t>/Midwife </a:t>
            </a:r>
            <a:r>
              <a:rPr lang="en-US" sz="1400" dirty="0" smtClean="0"/>
              <a:t>community</a:t>
            </a:r>
            <a:endParaRPr lang="en-US" sz="1400" dirty="0"/>
          </a:p>
          <a:p>
            <a:pPr marL="304800" indent="-304800">
              <a:lnSpc>
                <a:spcPct val="80000"/>
              </a:lnSpc>
            </a:pPr>
            <a:r>
              <a:rPr lang="en-US" sz="1600" dirty="0"/>
              <a:t>Jan 1-30</a:t>
            </a:r>
            <a:endParaRPr lang="en-US" sz="1400" dirty="0"/>
          </a:p>
          <a:p>
            <a:pPr marL="555625" lvl="1">
              <a:lnSpc>
                <a:spcPct val="80000"/>
              </a:lnSpc>
            </a:pPr>
            <a:r>
              <a:rPr lang="en-US" sz="1400" dirty="0"/>
              <a:t>Commence distribution of </a:t>
            </a:r>
            <a:r>
              <a:rPr lang="en-US" sz="1400" dirty="0" err="1"/>
              <a:t>ODKVoice</a:t>
            </a:r>
            <a:r>
              <a:rPr lang="en-US" sz="1400" dirty="0"/>
              <a:t> </a:t>
            </a:r>
            <a:r>
              <a:rPr lang="en-US" sz="1400" dirty="0" smtClean="0"/>
              <a:t>app</a:t>
            </a:r>
            <a:endParaRPr lang="en-US" sz="1400" dirty="0"/>
          </a:p>
          <a:p>
            <a:pPr marL="555625" lvl="1">
              <a:lnSpc>
                <a:spcPct val="80000"/>
              </a:lnSpc>
            </a:pPr>
            <a:r>
              <a:rPr lang="en-US" sz="1400" dirty="0"/>
              <a:t>Commence distribution of cell </a:t>
            </a:r>
            <a:r>
              <a:rPr lang="en-US" sz="1400" dirty="0" smtClean="0"/>
              <a:t>phone</a:t>
            </a:r>
            <a:endParaRPr lang="en-US" dirty="0"/>
          </a:p>
          <a:p>
            <a:pPr marL="555625" lvl="1">
              <a:lnSpc>
                <a:spcPct val="80000"/>
              </a:lnSpc>
            </a:pPr>
            <a:r>
              <a:rPr lang="en-US" sz="1400" dirty="0"/>
              <a:t>Cull demographic data from Poetry Pilot to support the Midwife </a:t>
            </a:r>
            <a:r>
              <a:rPr lang="en-US" sz="1400" dirty="0" smtClean="0"/>
              <a:t>Pilot</a:t>
            </a:r>
            <a:endParaRPr lang="en-US" sz="1400" dirty="0"/>
          </a:p>
          <a:p>
            <a:pPr marL="304800" indent="-304800">
              <a:lnSpc>
                <a:spcPct val="80000"/>
              </a:lnSpc>
            </a:pPr>
            <a:r>
              <a:rPr lang="en-US" sz="1600" dirty="0"/>
              <a:t>On going</a:t>
            </a:r>
          </a:p>
          <a:p>
            <a:pPr marL="555625" lvl="1">
              <a:lnSpc>
                <a:spcPct val="80000"/>
              </a:lnSpc>
            </a:pPr>
            <a:r>
              <a:rPr lang="en-US" sz="1400" dirty="0"/>
              <a:t>Confirm data </a:t>
            </a:r>
            <a:r>
              <a:rPr lang="en-US" sz="1400" dirty="0" smtClean="0"/>
              <a:t>capture</a:t>
            </a:r>
            <a:endParaRPr lang="en-US" sz="1400" dirty="0"/>
          </a:p>
          <a:p>
            <a:pPr marL="555625" lvl="1">
              <a:lnSpc>
                <a:spcPct val="80000"/>
              </a:lnSpc>
            </a:pPr>
            <a:r>
              <a:rPr lang="en-US" sz="1400" dirty="0"/>
              <a:t>Monitor and track any issues occurring with phones in the </a:t>
            </a:r>
            <a:r>
              <a:rPr lang="en-US" sz="1400" dirty="0" smtClean="0"/>
              <a:t>field</a:t>
            </a:r>
            <a:endParaRPr lang="en-US" sz="1400" dirty="0"/>
          </a:p>
          <a:p>
            <a:pPr marL="304800" indent="-304800">
              <a:lnSpc>
                <a:spcPct val="80000"/>
              </a:lnSpc>
            </a:pPr>
            <a:r>
              <a:rPr lang="en-US" sz="1400" dirty="0"/>
              <a:t>Feb 1-28</a:t>
            </a:r>
          </a:p>
          <a:p>
            <a:pPr marL="555625" lvl="1">
              <a:lnSpc>
                <a:spcPct val="80000"/>
              </a:lnSpc>
            </a:pPr>
            <a:r>
              <a:rPr lang="en-US" sz="1400" dirty="0"/>
              <a:t>Commence evolution of network </a:t>
            </a:r>
            <a:r>
              <a:rPr lang="en-US" sz="1400" dirty="0" smtClean="0"/>
              <a:t>interface/capability</a:t>
            </a:r>
            <a:endParaRPr lang="en-US" sz="1400" dirty="0"/>
          </a:p>
          <a:p>
            <a:pPr marL="555625" lvl="1">
              <a:lnSpc>
                <a:spcPct val="80000"/>
              </a:lnSpc>
            </a:pPr>
            <a:r>
              <a:rPr lang="en-US" sz="1400" dirty="0"/>
              <a:t>Monitor user </a:t>
            </a:r>
            <a:r>
              <a:rPr lang="en-US" sz="1400" dirty="0" smtClean="0"/>
              <a:t>adaptation/innovation</a:t>
            </a:r>
            <a:endParaRPr lang="en-US" sz="1400" dirty="0"/>
          </a:p>
        </p:txBody>
      </p:sp>
      <p:sp>
        <p:nvSpPr>
          <p:cNvPr id="14340" name="Rectangle 4"/>
          <p:cNvSpPr>
            <a:spLocks noGrp="1" noChangeArrowheads="1"/>
          </p:cNvSpPr>
          <p:nvPr>
            <p:ph type="title"/>
          </p:nvPr>
        </p:nvSpPr>
        <p:spPr>
          <a:ln/>
        </p:spPr>
        <p:txBody>
          <a:bodyPr/>
          <a:lstStyle/>
          <a:p>
            <a:r>
              <a:rPr lang="en-US" sz="2100"/>
              <a:t>Nangarhar Midwives Pilot - Timeline</a:t>
            </a:r>
          </a:p>
        </p:txBody>
      </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lide Number Placeholder 3"/>
          <p:cNvSpPr>
            <a:spLocks noGrp="1"/>
          </p:cNvSpPr>
          <p:nvPr>
            <p:ph type="sldNum" sz="quarter" idx="10"/>
          </p:nvPr>
        </p:nvSpPr>
        <p:spPr/>
        <p:txBody>
          <a:bodyPr/>
          <a:lstStyle/>
          <a:p>
            <a:fld id="{F65666AB-A124-49E1-A034-F962BB6758AF}" type="slidenum">
              <a:rPr lang="en-US"/>
              <a:pPr/>
              <a:t>31</a:t>
            </a:fld>
            <a:endParaRPr lang="en-US"/>
          </a:p>
        </p:txBody>
      </p:sp>
      <p:pic>
        <p:nvPicPr>
          <p:cNvPr id="9217" name="Picture 1"/>
          <p:cNvPicPr>
            <a:picLocks noChangeAspect="1"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9218"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9219" name="Rectangle 3"/>
          <p:cNvSpPr>
            <a:spLocks noGrp="1" noChangeArrowheads="1"/>
          </p:cNvSpPr>
          <p:nvPr>
            <p:ph type="title"/>
          </p:nvPr>
        </p:nvSpPr>
        <p:spPr>
          <a:ln/>
        </p:spPr>
        <p:txBody>
          <a:bodyPr/>
          <a:lstStyle/>
          <a:p>
            <a:r>
              <a:rPr lang="en-US"/>
              <a:t>Pilot Summary - Front End (1 of 2)</a:t>
            </a:r>
          </a:p>
        </p:txBody>
      </p:sp>
      <p:graphicFrame>
        <p:nvGraphicFramePr>
          <p:cNvPr id="9220" name="Group 4"/>
          <p:cNvGraphicFramePr>
            <a:graphicFrameLocks noGrp="1"/>
          </p:cNvGraphicFramePr>
          <p:nvPr/>
        </p:nvGraphicFramePr>
        <p:xfrm>
          <a:off x="190006" y="1066800"/>
          <a:ext cx="8649195" cy="5355276"/>
        </p:xfrm>
        <a:graphic>
          <a:graphicData uri="http://schemas.openxmlformats.org/drawingml/2006/table">
            <a:tbl>
              <a:tblPr/>
              <a:tblGrid>
                <a:gridCol w="1918195"/>
                <a:gridCol w="1682750"/>
                <a:gridCol w="1682750"/>
                <a:gridCol w="1682750"/>
                <a:gridCol w="1682750"/>
              </a:tblGrid>
              <a:tr h="365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txBody>
                  <a:tcPr marL="0" marR="0" marT="0" marB="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AP-A</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1.1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IRD Engineers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2.1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Pajhwok News Service (PNS) 1.2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FEFA</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1.3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Objective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Facilitate reporting for atmospherics data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Provide the ability for IRD engineers to submit infrastructure reports to the AIDC database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Enhance the number of "citizen reports" of newsworthy items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Provide a mechanism for recording and providing public access of the details of Parliamentary proceedings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Incentive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Convenience.  Efficiency.</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ASC can more easily file reports to DIA SOIC. Analysts can more rapidly manage ASC productivity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Convenience.  Efficiency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 Additional cell phone minutes.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Efficiency.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Accepting Social Network</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DIA SOIC team of Afghan Self Contractors (ASC)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IRD engineers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Local Afghans who might report on events as "citizen reporters."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Afghan Parliament monitors.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Type of Data Reported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Targeted atmospheric indicators collected passively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Infrastructure data as required by USAID to monitor infrastructure projects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Location and description of newsworthy events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Debate issues, party lines, individual MP voting records, etc.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Probability of data flow</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Moderate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Moderate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Relevance of data to local populace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TBD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TBD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Populace: current local news.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PNS Reporters: leads.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Empowers the Afghan public to hold their legislators accountable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Relevance of data to Stability Planning Practitioners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TBD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USAID development analysts/planners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TBD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TBD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lide Number Placeholder 3"/>
          <p:cNvSpPr>
            <a:spLocks noGrp="1"/>
          </p:cNvSpPr>
          <p:nvPr>
            <p:ph type="sldNum" sz="quarter" idx="10"/>
          </p:nvPr>
        </p:nvSpPr>
        <p:spPr/>
        <p:txBody>
          <a:bodyPr/>
          <a:lstStyle/>
          <a:p>
            <a:fld id="{4EF38EF4-B7EF-4C07-AAE4-44749C9F3CAA}" type="slidenum">
              <a:rPr lang="en-US"/>
              <a:pPr/>
              <a:t>32</a:t>
            </a:fld>
            <a:endParaRPr lang="en-US"/>
          </a:p>
        </p:txBody>
      </p:sp>
      <p:pic>
        <p:nvPicPr>
          <p:cNvPr id="11265" name="Picture 1"/>
          <p:cNvPicPr>
            <a:picLocks noChangeAspect="1"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11266"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1267" name="Rectangle 3"/>
          <p:cNvSpPr>
            <a:spLocks noGrp="1" noChangeArrowheads="1"/>
          </p:cNvSpPr>
          <p:nvPr>
            <p:ph type="title"/>
          </p:nvPr>
        </p:nvSpPr>
        <p:spPr>
          <a:ln/>
        </p:spPr>
        <p:txBody>
          <a:bodyPr/>
          <a:lstStyle/>
          <a:p>
            <a:r>
              <a:rPr lang="en-US"/>
              <a:t>Pilot Summary - Front End (2 of 2)</a:t>
            </a:r>
          </a:p>
        </p:txBody>
      </p:sp>
      <p:graphicFrame>
        <p:nvGraphicFramePr>
          <p:cNvPr id="11268" name="Group 4"/>
          <p:cNvGraphicFramePr>
            <a:graphicFrameLocks noGrp="1"/>
          </p:cNvGraphicFramePr>
          <p:nvPr/>
        </p:nvGraphicFramePr>
        <p:xfrm>
          <a:off x="381000" y="1066800"/>
          <a:ext cx="8458200" cy="5355276"/>
        </p:xfrm>
        <a:graphic>
          <a:graphicData uri="http://schemas.openxmlformats.org/drawingml/2006/table">
            <a:tbl>
              <a:tblPr/>
              <a:tblGrid>
                <a:gridCol w="1727200"/>
                <a:gridCol w="1682750"/>
                <a:gridCol w="1682750"/>
                <a:gridCol w="1682750"/>
                <a:gridCol w="1682750"/>
              </a:tblGrid>
              <a:tr h="365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txBody>
                  <a:tcPr marL="0" marR="0" marT="0" marB="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err="1" smtClean="0">
                          <a:ln>
                            <a:noFill/>
                          </a:ln>
                          <a:solidFill>
                            <a:schemeClr val="tx1"/>
                          </a:solidFill>
                          <a:effectLst/>
                          <a:latin typeface="Calibri Bold" charset="0"/>
                          <a:ea typeface="Calibri Bold" charset="0"/>
                          <a:cs typeface="Calibri Bold" charset="0"/>
                          <a:sym typeface="Calibri Bold" charset="0"/>
                        </a:rPr>
                        <a:t>Nangarhar</a:t>
                      </a: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 University</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J'bad Clinics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1.5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Connect </a:t>
                      </a:r>
                      <a:r>
                        <a:rPr kumimoji="0" lang="en-US" sz="1200" b="0" i="0" u="none" strike="noStrike" cap="none" normalizeH="0" baseline="0" dirty="0" err="1" smtClean="0">
                          <a:ln>
                            <a:noFill/>
                          </a:ln>
                          <a:solidFill>
                            <a:schemeClr val="tx1"/>
                          </a:solidFill>
                          <a:effectLst/>
                          <a:latin typeface="Calibri Bold" charset="0"/>
                          <a:ea typeface="Calibri Bold" charset="0"/>
                          <a:cs typeface="Calibri Bold" charset="0"/>
                          <a:sym typeface="Calibri Bold" charset="0"/>
                        </a:rPr>
                        <a:t>J’bad</a:t>
                      </a:r>
                      <a:endPar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endParaRP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1.6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Midwives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2.6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Objective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Facilitate reporting for researchers and students from Nangarhar University Agriculture Department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Provide a mechanism for local Afghans to report on targeted information while they wait for medical service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Gain Focus Area SMS phone inventory by conducting a radio contests in which people vote via cell phone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Create a midwives'-new/expectant mother social network.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Incentive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Convenience.</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Provides an easier way to report.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Local Afghans waiting for medical service.  Incentive is free internet time.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Winner take all prize decided by SMS voting.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Improved pre/neo-natal care for network members.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Accepting Social Network</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Researchers and students at Nangarhar University Agriculture Department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Local Afghans waiting for medical service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Radio audience in Nangarhar Province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New and expectant mothers in the care of local midwives and urban clinicians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Type of Data Reported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Full spectrum of agribusiness conditions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Events, attitudes, perceptions of local Afghans, etc.  Flexibility to quickly address emerging information needs.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SMS inventory with Geo-tags.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Demographic data from submissions.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Medical, social, and environmental data of interest to expectant mothers.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Probability of data flow</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Moderate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Relevance of data to local populace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Moderate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Relevance of data to Stability Planning Practitioners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TBD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More Eyes Repository is the only destination for this data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SMS data from voting events will captured by  More Eyes Repository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Calibri" charset="0"/>
                          <a:cs typeface="Calibri" charset="0"/>
                          <a:sym typeface="Calibri" charset="0"/>
                        </a:rPr>
                        <a:t>High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Pilot Summary – back end</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33</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graphicFrame>
        <p:nvGraphicFramePr>
          <p:cNvPr id="13" name="Content Placeholder 12"/>
          <p:cNvGraphicFramePr>
            <a:graphicFrameLocks noGrp="1"/>
          </p:cNvGraphicFramePr>
          <p:nvPr>
            <p:ph idx="1"/>
          </p:nvPr>
        </p:nvGraphicFramePr>
        <p:xfrm>
          <a:off x="439056" y="1219200"/>
          <a:ext cx="8265887" cy="5029199"/>
        </p:xfrm>
        <a:graphic>
          <a:graphicData uri="http://schemas.openxmlformats.org/drawingml/2006/table">
            <a:tbl>
              <a:tblPr/>
              <a:tblGrid>
                <a:gridCol w="406311"/>
                <a:gridCol w="950477"/>
                <a:gridCol w="892433"/>
                <a:gridCol w="935966"/>
                <a:gridCol w="1030288"/>
                <a:gridCol w="1082891"/>
                <a:gridCol w="986755"/>
                <a:gridCol w="957733"/>
                <a:gridCol w="1023033"/>
              </a:tblGrid>
              <a:tr h="228600">
                <a:tc>
                  <a:txBody>
                    <a:bodyPr/>
                    <a:lstStyle/>
                    <a:p>
                      <a:pPr algn="l" fontAlgn="b"/>
                      <a:r>
                        <a:rPr lang="en-US" sz="700" b="0" i="0" u="none" strike="noStrike">
                          <a:solidFill>
                            <a:srgbClr val="000000"/>
                          </a:solidFill>
                          <a:latin typeface="Calibri"/>
                        </a:rPr>
                        <a:t> </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AP-A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IRD Engineers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Pajhwok</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FEFA</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Nangarhar University</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J'bad Clinics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Radio (Poetry) Contests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Midwives</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3014">
                <a:tc>
                  <a:txBody>
                    <a:bodyPr/>
                    <a:lstStyle/>
                    <a:p>
                      <a:pPr algn="l" rtl="0" fontAlgn="ctr"/>
                      <a:r>
                        <a:rPr lang="en-US" sz="700" b="1" i="0" u="none" strike="noStrike">
                          <a:solidFill>
                            <a:srgbClr val="000000"/>
                          </a:solidFill>
                          <a:latin typeface="Calibri"/>
                        </a:rPr>
                        <a:t>Objective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Facilitate reporting for atmospherics data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Provide the ability for IRD engineers to submit infrastructure reports to the AIDC database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Enhance the number of "citizen reports" of newsworthy items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Provide a mechanism for recording and providing public access of the details of Parliamentary proceedings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Facilitate reporting for researchers and students from Nangarhar University Agriculture Department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Provide a mechanism for local Afghans to report on targeted information while they wait for medical service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Provide resources to conduct radio contests in which people vote via cell phone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Create a midwives' social network.  </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1114">
                <a:tc>
                  <a:txBody>
                    <a:bodyPr/>
                    <a:lstStyle/>
                    <a:p>
                      <a:pPr algn="l" rtl="0" fontAlgn="ctr"/>
                      <a:r>
                        <a:rPr lang="en-US" sz="700" b="1" i="0" u="none" strike="noStrike">
                          <a:solidFill>
                            <a:srgbClr val="000000"/>
                          </a:solidFill>
                          <a:latin typeface="Calibri"/>
                        </a:rPr>
                        <a:t>Data Providers and Incentive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Afghan Self Contractors (ASC), via Afghan-Americans (AA) and Military Analysts (MA)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IRD engineers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Local Afghans report on events as "citizen reporters."  Incentive could be additional cell phone minutes.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Afghan Parliament monitors.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Researchers and students in the field.  Provides an easier way to report.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Local Afghans waiting for medical service.  Incentive is free internet time.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Individuals submit poems for competition.  Incentive is a moderate prize. As individuals vote on their favorite, SMS data is collected.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Midwives, with potential expansion to other womens' interest groups.</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671">
                <a:tc>
                  <a:txBody>
                    <a:bodyPr/>
                    <a:lstStyle/>
                    <a:p>
                      <a:pPr algn="l" rtl="0" fontAlgn="ctr"/>
                      <a:r>
                        <a:rPr lang="en-US" sz="700" b="1" i="0" u="none" strike="noStrike">
                          <a:solidFill>
                            <a:srgbClr val="000000"/>
                          </a:solidFill>
                          <a:latin typeface="Calibri"/>
                        </a:rPr>
                        <a:t>Target Audience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DIA SOIC</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USAID development analysts/planners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Reporters associated with Pajhwok News Service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General Afghanistan public</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Nangarhar University Agriculture Department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DARPA More Eyes Repository is the only destination for this data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SMS data from voting events will captured by  More Eyes Repository</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Midwives, with potential expansion to other womens' interest groups.</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686">
                <a:tc>
                  <a:txBody>
                    <a:bodyPr/>
                    <a:lstStyle/>
                    <a:p>
                      <a:pPr algn="l" rtl="0" fontAlgn="ctr"/>
                      <a:r>
                        <a:rPr lang="en-US" sz="700" b="1" i="0" u="none" strike="noStrike">
                          <a:solidFill>
                            <a:srgbClr val="000000"/>
                          </a:solidFill>
                          <a:latin typeface="Calibri"/>
                        </a:rPr>
                        <a:t>Type of Data Reported</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Targeted atmospheric indicators collected passively</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Infrastructure data as required by USAID to monitor infrastructure projects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Location and description of newsworthy events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Debate issues, party lines, individual MP voting records, etc.</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Full spectrum of agribusiness conditions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Events, attitudes, perceptions of local Afghans, etc.  Flexibility to quickly address emerging information needs.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Individuals voting, location (possible),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Womens' medical issues, initially.  Potential expansion to other issues of interest to women (family, security, etc.)</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2386">
                <a:tc>
                  <a:txBody>
                    <a:bodyPr/>
                    <a:lstStyle/>
                    <a:p>
                      <a:pPr algn="l" rtl="0" fontAlgn="ctr"/>
                      <a:r>
                        <a:rPr lang="en-US" sz="700" b="1" i="0" u="none" strike="noStrike">
                          <a:solidFill>
                            <a:srgbClr val="000000"/>
                          </a:solidFill>
                          <a:latin typeface="Calibri"/>
                        </a:rPr>
                        <a:t>Number and Type of Phones</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20 Sony X10 Mini Pro (Android) for initial rollout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No additional phones required. IRD providing Android-based smart phones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No additional phones required.  Afghans will use their own phones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5 mini-pros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Native dumb phones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No phones.  One computer required for each clinic selected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Voters use their own phones.  No additional phones required.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l" rtl="0" fontAlgn="ctr"/>
                      <a:r>
                        <a:rPr lang="en-US" sz="700" b="1" i="0" u="none" strike="noStrike">
                          <a:solidFill>
                            <a:srgbClr val="000000"/>
                          </a:solidFill>
                          <a:latin typeface="Calibri"/>
                        </a:rPr>
                        <a:t>Apps Needed on Phones</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ODK-based forms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Infrastructure reporting forms designed by IRD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Pajhwok SMS reporting form</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ODK Collect &amp; ODK aggregate; App is straighforward and Todd will build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SMS surveys; very straighforward to build: students fill out survey on paper and then code by SMS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No phone apps needed; Web-based survey form/app very easy to build;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SMS Text capability</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71">
                <a:tc>
                  <a:txBody>
                    <a:bodyPr/>
                    <a:lstStyle/>
                    <a:p>
                      <a:pPr algn="l" rtl="0" fontAlgn="ctr"/>
                      <a:r>
                        <a:rPr lang="en-US" sz="700" b="1" i="0" u="none" strike="noStrike">
                          <a:solidFill>
                            <a:srgbClr val="000000"/>
                          </a:solidFill>
                          <a:latin typeface="Calibri"/>
                        </a:rPr>
                        <a:t>Servers Required and Type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Google AppEngine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None.  IRD has equipment is in place.</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Pajhwok server under Todd's Control and Mirrored to CONUS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Todd's server (Taj) and then to FEFA website (but we'll have access to raw feeds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University IT used but accessible by More Eyes</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data captured on hosting server (could be anywhere, Taj or CONUS)</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SMS server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871">
                <a:tc>
                  <a:txBody>
                    <a:bodyPr/>
                    <a:lstStyle/>
                    <a:p>
                      <a:pPr algn="l" rtl="0" fontAlgn="ctr"/>
                      <a:r>
                        <a:rPr lang="en-US" sz="700" b="1" i="0" u="none" strike="noStrike">
                          <a:solidFill>
                            <a:srgbClr val="000000"/>
                          </a:solidFill>
                          <a:latin typeface="Calibri"/>
                        </a:rPr>
                        <a:t>Target Date of First Collection</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Late December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Late Decemberr</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TBD</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586">
                <a:tc>
                  <a:txBody>
                    <a:bodyPr/>
                    <a:lstStyle/>
                    <a:p>
                      <a:pPr algn="l" rtl="0" fontAlgn="ctr"/>
                      <a:r>
                        <a:rPr lang="en-US" sz="700" b="1" i="0" u="none" strike="noStrike">
                          <a:solidFill>
                            <a:srgbClr val="000000"/>
                          </a:solidFill>
                          <a:latin typeface="Calibri"/>
                        </a:rPr>
                        <a:t>Transition Strategy</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latin typeface="Calibri"/>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Calibri"/>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Calibri"/>
                        </a:rPr>
                        <a:t> </a:t>
                      </a:r>
                    </a:p>
                  </a:txBody>
                  <a:tcPr marL="5443" marR="5443" marT="54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lide Number Placeholder 3"/>
          <p:cNvSpPr>
            <a:spLocks noGrp="1"/>
          </p:cNvSpPr>
          <p:nvPr>
            <p:ph type="sldNum" sz="quarter" idx="10"/>
          </p:nvPr>
        </p:nvSpPr>
        <p:spPr/>
        <p:txBody>
          <a:bodyPr/>
          <a:lstStyle/>
          <a:p>
            <a:fld id="{E42EA4E5-A22C-4938-A811-CFF02CCAAB99}" type="slidenum">
              <a:rPr lang="en-US"/>
              <a:pPr/>
              <a:t>34</a:t>
            </a:fld>
            <a:endParaRPr lang="en-US"/>
          </a:p>
        </p:txBody>
      </p:sp>
      <p:sp>
        <p:nvSpPr>
          <p:cNvPr id="13313" name="Rectangle 1"/>
          <p:cNvSpPr>
            <a:spLocks/>
          </p:cNvSpPr>
          <p:nvPr/>
        </p:nvSpPr>
        <p:spPr bwMode="auto">
          <a:xfrm>
            <a:off x="457200" y="6411913"/>
            <a:ext cx="2146300" cy="254000"/>
          </a:xfrm>
          <a:prstGeom prst="rect">
            <a:avLst/>
          </a:prstGeom>
          <a:noFill/>
          <a:ln w="12700" cap="rnd">
            <a:noFill/>
            <a:round/>
            <a:headEnd type="none" w="med" len="med"/>
            <a:tailEnd type="none" w="med" len="med"/>
          </a:ln>
        </p:spPr>
        <p:txBody>
          <a:bodyPr lIns="38100" tIns="38100" rIns="38100" bIns="38100" anchor="ctr"/>
          <a:lstStyle/>
          <a:p>
            <a:pPr algn="l"/>
            <a:r>
              <a:rPr lang="en-US" sz="1200">
                <a:solidFill>
                  <a:srgbClr val="878787"/>
                </a:solidFill>
                <a:latin typeface="Calibri" charset="0"/>
                <a:ea typeface="Calibri" charset="0"/>
                <a:cs typeface="Calibri" charset="0"/>
                <a:sym typeface="Calibri" charset="0"/>
              </a:rPr>
              <a:t>11/04/10</a:t>
            </a:r>
          </a:p>
        </p:txBody>
      </p:sp>
      <p:sp>
        <p:nvSpPr>
          <p:cNvPr id="13314" name="Rectangle 2"/>
          <p:cNvSpPr>
            <a:spLocks noGrp="1" noChangeArrowheads="1"/>
          </p:cNvSpPr>
          <p:nvPr>
            <p:ph type="title"/>
          </p:nvPr>
        </p:nvSpPr>
        <p:spPr>
          <a:xfrm>
            <a:off x="1626782" y="0"/>
            <a:ext cx="8229600" cy="1143000"/>
          </a:xfrm>
          <a:ln/>
        </p:spPr>
        <p:txBody>
          <a:bodyPr/>
          <a:lstStyle/>
          <a:p>
            <a:r>
              <a:rPr lang="en-US" dirty="0"/>
              <a:t>Pilot Selection Criteria</a:t>
            </a:r>
          </a:p>
        </p:txBody>
      </p:sp>
      <p:graphicFrame>
        <p:nvGraphicFramePr>
          <p:cNvPr id="13315" name="Group 3"/>
          <p:cNvGraphicFramePr>
            <a:graphicFrameLocks noGrp="1"/>
          </p:cNvGraphicFramePr>
          <p:nvPr/>
        </p:nvGraphicFramePr>
        <p:xfrm>
          <a:off x="200025" y="1009400"/>
          <a:ext cx="8943975" cy="5483226"/>
        </p:xfrm>
        <a:graphic>
          <a:graphicData uri="http://schemas.openxmlformats.org/drawingml/2006/table">
            <a:tbl>
              <a:tblPr/>
              <a:tblGrid>
                <a:gridCol w="1277938"/>
                <a:gridCol w="957262"/>
                <a:gridCol w="917575"/>
                <a:gridCol w="995363"/>
                <a:gridCol w="957262"/>
                <a:gridCol w="957263"/>
                <a:gridCol w="957262"/>
                <a:gridCol w="962025"/>
                <a:gridCol w="962025"/>
              </a:tblGrid>
              <a:tr h="188913">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txBody>
                  <a:tcPr marL="0" marR="0" marT="0" marB="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AP-A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IRD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8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Pajhwok News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8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FEFA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8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Nangarhar Un.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8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J’Bad Clinics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Connect </a:t>
                      </a:r>
                      <a:r>
                        <a:rPr kumimoji="0" lang="en-US" sz="1200" b="0" i="0" u="none" strike="noStrike" cap="none" normalizeH="0" baseline="0" dirty="0" err="1" smtClean="0">
                          <a:ln>
                            <a:noFill/>
                          </a:ln>
                          <a:solidFill>
                            <a:schemeClr val="tx1"/>
                          </a:solidFill>
                          <a:effectLst/>
                          <a:latin typeface="Calibri Bold" charset="0"/>
                          <a:ea typeface="Calibri Bold" charset="0"/>
                          <a:cs typeface="Calibri Bold" charset="0"/>
                          <a:sym typeface="Calibri Bold" charset="0"/>
                        </a:rPr>
                        <a:t>J’bad</a:t>
                      </a:r>
                      <a:endPar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8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Midwives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Leverage Existing Networks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Collect Key Indicators of Stability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No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Map the Afghan Network Terrain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Map the Afghan Human Terrain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Test Viability of Different Network Technologies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Test Incentive Structures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No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Provide Value to Afghan Population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Provide Value to Stability Operations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Potential for Viral Growth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 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charset="0"/>
                          <a:ea typeface="ヒラギノ角ゴ ProN W3" charset="0"/>
                          <a:cs typeface="ヒラギノ角ゴ ProN W3" charset="0"/>
                          <a:sym typeface="Calibri" charset="0"/>
                        </a:rPr>
                        <a:t>Yes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lide Number Placeholder 3"/>
          <p:cNvSpPr>
            <a:spLocks noGrp="1"/>
          </p:cNvSpPr>
          <p:nvPr>
            <p:ph type="sldNum" sz="quarter" idx="10"/>
          </p:nvPr>
        </p:nvSpPr>
        <p:spPr/>
        <p:txBody>
          <a:bodyPr/>
          <a:lstStyle/>
          <a:p>
            <a:fld id="{684E06E2-AD65-4641-8E3B-E06CC2955ABC}" type="slidenum">
              <a:rPr lang="en-US"/>
              <a:pPr/>
              <a:t>35</a:t>
            </a:fld>
            <a:endParaRPr lang="en-US"/>
          </a:p>
        </p:txBody>
      </p:sp>
      <p:pic>
        <p:nvPicPr>
          <p:cNvPr id="14337" name="Picture 1"/>
          <p:cNvPicPr>
            <a:picLocks noChangeAspect="1"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14338"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14339" name="Rectangle 3"/>
          <p:cNvSpPr>
            <a:spLocks noGrp="1" noChangeArrowheads="1"/>
          </p:cNvSpPr>
          <p:nvPr>
            <p:ph type="title"/>
          </p:nvPr>
        </p:nvSpPr>
        <p:spPr>
          <a:ln/>
        </p:spPr>
        <p:txBody>
          <a:bodyPr/>
          <a:lstStyle/>
          <a:p>
            <a:r>
              <a:rPr lang="en-US"/>
              <a:t>Pilot Summary - Test Characteristics</a:t>
            </a:r>
          </a:p>
        </p:txBody>
      </p:sp>
      <p:graphicFrame>
        <p:nvGraphicFramePr>
          <p:cNvPr id="14340" name="Group 4"/>
          <p:cNvGraphicFramePr>
            <a:graphicFrameLocks noGrp="1"/>
          </p:cNvGraphicFramePr>
          <p:nvPr/>
        </p:nvGraphicFramePr>
        <p:xfrm>
          <a:off x="381000" y="1055813"/>
          <a:ext cx="8455025" cy="5582920"/>
        </p:xfrm>
        <a:graphic>
          <a:graphicData uri="http://schemas.openxmlformats.org/drawingml/2006/table">
            <a:tbl>
              <a:tblPr/>
              <a:tblGrid>
                <a:gridCol w="962025"/>
                <a:gridCol w="936625"/>
                <a:gridCol w="936625"/>
                <a:gridCol w="936625"/>
                <a:gridCol w="936625"/>
                <a:gridCol w="936625"/>
                <a:gridCol w="936625"/>
                <a:gridCol w="936625"/>
                <a:gridCol w="936625"/>
              </a:tblGrid>
              <a:tr h="546100">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800" b="0" i="0" u="none" strike="noStrike" cap="none" normalizeH="0" baseline="0" dirty="0" smtClean="0">
                        <a:ln>
                          <a:noFill/>
                        </a:ln>
                        <a:solidFill>
                          <a:schemeClr val="tx1"/>
                        </a:solidFill>
                        <a:effectLst/>
                        <a:latin typeface="Calibri" charset="0"/>
                        <a:ea typeface="ヒラギノ角ゴ ProN W3" charset="0"/>
                        <a:cs typeface="ヒラギノ角ゴ ProN W3" charset="0"/>
                        <a:sym typeface="Calibri" charset="0"/>
                      </a:endParaRPr>
                    </a:p>
                  </a:txBody>
                  <a:tcPr marL="0" marR="0" marT="0" marB="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AP-A1.1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IRD Engineers2.1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Pajhwok News Service (PNS) 1.2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FEFA1.3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Nangarhar University1.4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J'bad Clinics</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1.5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Connect </a:t>
                      </a:r>
                      <a:r>
                        <a:rPr kumimoji="0" lang="en-US" sz="1200" b="0" i="0" u="none" strike="noStrike" cap="none" normalizeH="0" baseline="0" dirty="0" err="1" smtClean="0">
                          <a:ln>
                            <a:noFill/>
                          </a:ln>
                          <a:solidFill>
                            <a:schemeClr val="tx1"/>
                          </a:solidFill>
                          <a:effectLst/>
                          <a:latin typeface="Calibri Bold" charset="0"/>
                          <a:ea typeface="Calibri Bold" charset="0"/>
                          <a:cs typeface="Calibri Bold" charset="0"/>
                          <a:sym typeface="Calibri Bold" charset="0"/>
                        </a:rPr>
                        <a:t>J’bad</a:t>
                      </a: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 1.6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dirty="0" smtClean="0">
                          <a:ln>
                            <a:noFill/>
                          </a:ln>
                          <a:solidFill>
                            <a:schemeClr val="tx1"/>
                          </a:solidFill>
                          <a:effectLst/>
                          <a:latin typeface="Calibri Bold" charset="0"/>
                          <a:ea typeface="Calibri Bold" charset="0"/>
                          <a:cs typeface="Calibri Bold" charset="0"/>
                          <a:sym typeface="Calibri Bold" charset="0"/>
                        </a:rPr>
                        <a:t>Midwives2.6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Test SMS Viability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Test Smart Phone Viability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Calibri" charset="0"/>
                          <a:cs typeface="Calibri" charset="0"/>
                          <a:sym typeface="Calibri" charset="0"/>
                        </a:rPr>
                        <a:t>N/A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Test Illiteracy Mitigation Strategies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Target Urban Demographic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Target Rural Demographic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Target Females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Incentive:</a:t>
                      </a: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Winner takes all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Incentive:</a:t>
                      </a: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Cash Payment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Incentive:</a:t>
                      </a: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Cell Time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Incentive:</a:t>
                      </a:r>
                    </a:p>
                    <a:p>
                      <a:pPr marL="0" marR="0" lvl="0" indent="0" algn="l"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 pos="914400" algn="l"/>
                        </a:tabLst>
                      </a:pPr>
                      <a:r>
                        <a:rPr kumimoji="0" lang="en-US" sz="1200" b="0" i="0" u="none" strike="noStrike" cap="none" normalizeH="0" baseline="0" smtClean="0">
                          <a:ln>
                            <a:noFill/>
                          </a:ln>
                          <a:solidFill>
                            <a:schemeClr val="tx1"/>
                          </a:solidFill>
                          <a:effectLst/>
                          <a:latin typeface="Calibri Bold" charset="0"/>
                          <a:ea typeface="Calibri Bold" charset="0"/>
                          <a:cs typeface="Calibri Bold" charset="0"/>
                          <a:sym typeface="Calibri Bold" charset="0"/>
                        </a:rPr>
                        <a:t>Self Interest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1000" b="0" i="0" u="none" strike="noStrike" cap="none" normalizeH="0" baseline="0" dirty="0" smtClean="0">
                          <a:ln>
                            <a:noFill/>
                          </a:ln>
                          <a:solidFill>
                            <a:schemeClr val="tx1"/>
                          </a:solidFill>
                          <a:effectLst/>
                          <a:latin typeface="Calibri" charset="0"/>
                          <a:ea typeface="Zapf Dingbats" charset="0"/>
                          <a:cs typeface="Zapf Dingbats" charset="0"/>
                          <a:sym typeface="Calibri"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Other Sources of Data and Status</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36</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fontScale="77500" lnSpcReduction="20000"/>
          </a:bodyPr>
          <a:lstStyle/>
          <a:p>
            <a:r>
              <a:rPr lang="en-US" dirty="0" err="1" smtClean="0"/>
              <a:t>Malomat</a:t>
            </a:r>
            <a:endParaRPr lang="en-US" dirty="0" smtClean="0"/>
          </a:p>
          <a:p>
            <a:pPr lvl="1"/>
            <a:r>
              <a:rPr lang="en-US" dirty="0" smtClean="0"/>
              <a:t>Commodity pricing data from local markets updated on a daily basis</a:t>
            </a:r>
          </a:p>
          <a:p>
            <a:pPr lvl="1"/>
            <a:r>
              <a:rPr lang="en-US" dirty="0" smtClean="0"/>
              <a:t>More Eyes has access to </a:t>
            </a:r>
            <a:r>
              <a:rPr lang="en-US" dirty="0" err="1" smtClean="0"/>
              <a:t>Malomat</a:t>
            </a:r>
            <a:r>
              <a:rPr lang="en-US" dirty="0" smtClean="0"/>
              <a:t> database</a:t>
            </a:r>
          </a:p>
          <a:p>
            <a:r>
              <a:rPr lang="en-US" dirty="0" smtClean="0"/>
              <a:t>District Stability Framework (DSF)</a:t>
            </a:r>
          </a:p>
          <a:p>
            <a:pPr lvl="1"/>
            <a:r>
              <a:rPr lang="en-US" dirty="0" smtClean="0"/>
              <a:t>DSF is a stability operations planning methodology</a:t>
            </a:r>
          </a:p>
          <a:p>
            <a:pPr lvl="1"/>
            <a:r>
              <a:rPr lang="en-US" dirty="0" smtClean="0"/>
              <a:t>There is currently no central database for DSF data.  USAID OMA is building a DSF data storage tool</a:t>
            </a:r>
          </a:p>
          <a:p>
            <a:pPr lvl="1"/>
            <a:r>
              <a:rPr lang="en-US" dirty="0" smtClean="0"/>
              <a:t>More Eyes has some DSF data and will be able to access the DSF data when available</a:t>
            </a:r>
          </a:p>
          <a:p>
            <a:r>
              <a:rPr lang="en-US" dirty="0" smtClean="0"/>
              <a:t>Provincial Infrastructure Management Support System (PIMSS)</a:t>
            </a:r>
          </a:p>
          <a:p>
            <a:pPr lvl="1"/>
            <a:r>
              <a:rPr lang="en-US" dirty="0" smtClean="0"/>
              <a:t>Meeting with IJC POC on Friday</a:t>
            </a:r>
          </a:p>
          <a:p>
            <a:r>
              <a:rPr lang="en-US" dirty="0" smtClean="0"/>
              <a:t>Afghan Infrastructure Data Center (AIDC)</a:t>
            </a:r>
          </a:p>
          <a:p>
            <a:pPr lvl="1"/>
            <a:r>
              <a:rPr lang="en-US" dirty="0" smtClean="0"/>
              <a:t>Comprehensive  data on USAID-funded projects, as well as civilian and military donor infrastructure projects</a:t>
            </a:r>
          </a:p>
          <a:p>
            <a:pPr lvl="1"/>
            <a:r>
              <a:rPr lang="en-US" dirty="0" smtClean="0"/>
              <a:t>Acquiring from IRD</a:t>
            </a:r>
          </a:p>
          <a:p>
            <a:r>
              <a:rPr lang="en-US" dirty="0" smtClean="0"/>
              <a:t>Afghan Info</a:t>
            </a:r>
          </a:p>
          <a:p>
            <a:pPr lvl="1"/>
            <a:r>
              <a:rPr lang="en-US" dirty="0" smtClean="0"/>
              <a:t>Program data on USAID projects</a:t>
            </a:r>
          </a:p>
          <a:p>
            <a:pPr lvl="1"/>
            <a:r>
              <a:rPr lang="en-US" dirty="0" smtClean="0"/>
              <a:t>USAID has given More Eyes the quarterly spreadsheets from 2009 to 2Q2010</a:t>
            </a:r>
          </a:p>
          <a:p>
            <a:r>
              <a:rPr lang="en-US" dirty="0" smtClean="0"/>
              <a:t>ACSP</a:t>
            </a:r>
          </a:p>
          <a:p>
            <a:pPr lvl="1"/>
            <a:r>
              <a:rPr lang="en-US" dirty="0" smtClean="0"/>
              <a:t> </a:t>
            </a:r>
          </a:p>
          <a:p>
            <a:endParaRPr lang="en-US" dirty="0" smtClean="0"/>
          </a:p>
          <a:p>
            <a:pPr lvl="1"/>
            <a:endParaRPr lang="en-US" dirty="0" smtClean="0"/>
          </a:p>
          <a:p>
            <a:pPr lvl="1">
              <a:spcBef>
                <a:spcPts val="0"/>
              </a:spcBef>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Data Integration/Analytics</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37</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fontScale="62500" lnSpcReduction="20000"/>
          </a:bodyPr>
          <a:lstStyle/>
          <a:p>
            <a:r>
              <a:rPr lang="en-US" dirty="0" smtClean="0"/>
              <a:t>DARPA Objective: Develop the capability to ingest, store, transform, analyze, and extract data from all the pilot efforts, USAID sources, and other sources.</a:t>
            </a:r>
          </a:p>
          <a:p>
            <a:r>
              <a:rPr lang="en-US" dirty="0" smtClean="0"/>
              <a:t>Description of current environment: </a:t>
            </a:r>
          </a:p>
          <a:p>
            <a:pPr lvl="1"/>
            <a:r>
              <a:rPr lang="en-US" dirty="0" smtClean="0"/>
              <a:t>USAID Data is scattered across a number of systems and stored in a variety of databases and spreadsheets.</a:t>
            </a:r>
          </a:p>
          <a:p>
            <a:pPr lvl="2">
              <a:spcBef>
                <a:spcPts val="0"/>
              </a:spcBef>
            </a:pPr>
            <a:r>
              <a:rPr lang="en-US" dirty="0" smtClean="0"/>
              <a:t>Right now obtaining data is an entirely manual (sneaker </a:t>
            </a:r>
            <a:r>
              <a:rPr lang="en-US" dirty="0" err="1" smtClean="0"/>
              <a:t>netish</a:t>
            </a:r>
            <a:r>
              <a:rPr lang="en-US" dirty="0" smtClean="0"/>
              <a:t>) process</a:t>
            </a:r>
          </a:p>
          <a:p>
            <a:pPr lvl="1"/>
            <a:r>
              <a:rPr lang="en-US" dirty="0" smtClean="0"/>
              <a:t>The pilot efforts require a process to integrate and analyze the wide range and variety of data collected including correlating with other USAID data to measure impacts and effectiveness.</a:t>
            </a:r>
          </a:p>
          <a:p>
            <a:r>
              <a:rPr lang="en-US" dirty="0" smtClean="0"/>
              <a:t>Scale and Schedule: </a:t>
            </a:r>
          </a:p>
          <a:p>
            <a:pPr lvl="1"/>
            <a:r>
              <a:rPr lang="en-US" dirty="0" smtClean="0"/>
              <a:t>Initial proof of concept (late Dec 2010) will focus on:</a:t>
            </a:r>
          </a:p>
          <a:p>
            <a:pPr lvl="2"/>
            <a:r>
              <a:rPr lang="en-US" dirty="0" smtClean="0"/>
              <a:t>Establishing a flexible and scalable data storage architecture</a:t>
            </a:r>
          </a:p>
          <a:p>
            <a:pPr lvl="2"/>
            <a:r>
              <a:rPr lang="en-US" dirty="0" smtClean="0"/>
              <a:t>Manually loading static USAID data</a:t>
            </a:r>
          </a:p>
          <a:p>
            <a:pPr lvl="2"/>
            <a:r>
              <a:rPr lang="en-US" dirty="0" smtClean="0"/>
              <a:t>Implementing basic aggregation and </a:t>
            </a:r>
            <a:r>
              <a:rPr lang="en-US" dirty="0" err="1" smtClean="0"/>
              <a:t>geocoding</a:t>
            </a:r>
            <a:r>
              <a:rPr lang="en-US" dirty="0" smtClean="0"/>
              <a:t> analytics against the USAID data</a:t>
            </a:r>
          </a:p>
          <a:p>
            <a:pPr lvl="2"/>
            <a:r>
              <a:rPr lang="en-US" dirty="0" smtClean="0"/>
              <a:t>Developing the core data ingestion tools to handle pilot data as it becomes available</a:t>
            </a:r>
          </a:p>
          <a:p>
            <a:pPr lvl="2"/>
            <a:r>
              <a:rPr lang="en-US" dirty="0" smtClean="0"/>
              <a:t>Expose the data via HTTP REST and HTTP Web Mapping Service(WMS) and Web Feature Service (WFS) interfaces</a:t>
            </a:r>
          </a:p>
          <a:p>
            <a:pPr lvl="1"/>
            <a:r>
              <a:rPr lang="en-US" dirty="0" smtClean="0"/>
              <a:t>Future Phases</a:t>
            </a:r>
          </a:p>
          <a:p>
            <a:pPr lvl="2"/>
            <a:r>
              <a:rPr lang="en-US" dirty="0" smtClean="0"/>
              <a:t>Expand and refine ingestion tools and capabilities </a:t>
            </a:r>
          </a:p>
          <a:p>
            <a:pPr lvl="3"/>
            <a:r>
              <a:rPr lang="en-US" dirty="0" smtClean="0"/>
              <a:t>Additional data types/sources</a:t>
            </a:r>
          </a:p>
          <a:p>
            <a:pPr lvl="2"/>
            <a:r>
              <a:rPr lang="en-US" dirty="0" smtClean="0"/>
              <a:t>Develop more advanced and complex analytics including:</a:t>
            </a:r>
          </a:p>
          <a:p>
            <a:pPr lvl="3"/>
            <a:r>
              <a:rPr lang="en-US" dirty="0" smtClean="0"/>
              <a:t>Free Text Analysis</a:t>
            </a:r>
          </a:p>
          <a:p>
            <a:pPr lvl="3"/>
            <a:r>
              <a:rPr lang="en-US" dirty="0" smtClean="0"/>
              <a:t>Statistical Correlation between data sources</a:t>
            </a:r>
          </a:p>
          <a:p>
            <a:pPr>
              <a:spcBef>
                <a:spcPts val="0"/>
              </a:spcBef>
            </a:pPr>
            <a:r>
              <a:rPr lang="en-US" dirty="0" smtClean="0"/>
              <a:t>Issues:</a:t>
            </a:r>
          </a:p>
          <a:p>
            <a:pPr lvl="1">
              <a:spcBef>
                <a:spcPts val="0"/>
              </a:spcBef>
            </a:pPr>
            <a:r>
              <a:rPr lang="en-US" dirty="0" smtClean="0"/>
              <a:t>Must handle multi-lingual data (English, Dari, Pashtu)</a:t>
            </a:r>
          </a:p>
          <a:p>
            <a:pPr lvl="1">
              <a:spcBef>
                <a:spcPts val="0"/>
              </a:spcBef>
            </a:pPr>
            <a:r>
              <a:rPr lang="en-US" dirty="0" smtClean="0"/>
              <a:t>Data cleanliness and </a:t>
            </a:r>
            <a:r>
              <a:rPr lang="en-US" dirty="0" err="1" smtClean="0"/>
              <a:t>consistancy</a:t>
            </a:r>
            <a:endParaRPr lang="en-US" dirty="0" smtClean="0"/>
          </a:p>
          <a:p>
            <a:pPr lvl="1">
              <a:spcBef>
                <a:spcPts val="0"/>
              </a:spcBef>
            </a:pPr>
            <a:r>
              <a:rPr lang="en-US" dirty="0" smtClean="0"/>
              <a:t>Connectivity (latency and packet loss) between More-Eyes servers, pilot servers, and clients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Notional Data Ingestion/Analytic Flow</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38</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170027" y="1071625"/>
            <a:ext cx="8819594" cy="5416953"/>
          </a:xfrm>
          <a:prstGeom prst="rect">
            <a:avLst/>
          </a:prstGeom>
          <a:noFill/>
          <a:ln w="9525">
            <a:noFill/>
            <a:miter lim="800000"/>
            <a:headEnd/>
            <a:tailEnd/>
          </a:ln>
        </p:spPr>
      </p:pic>
      <p:sp>
        <p:nvSpPr>
          <p:cNvPr id="9" name="Rounded Rectangle 8"/>
          <p:cNvSpPr/>
          <p:nvPr/>
        </p:nvSpPr>
        <p:spPr>
          <a:xfrm>
            <a:off x="381000" y="4038600"/>
            <a:ext cx="841973" cy="3259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Code</a:t>
            </a:r>
            <a:endParaRPr lang="en-US" baseline="0" dirty="0"/>
          </a:p>
        </p:txBody>
      </p:sp>
      <p:sp>
        <p:nvSpPr>
          <p:cNvPr id="10" name="Rounded Rectangle 9"/>
          <p:cNvSpPr/>
          <p:nvPr/>
        </p:nvSpPr>
        <p:spPr>
          <a:xfrm>
            <a:off x="3810000" y="2438400"/>
            <a:ext cx="841973" cy="3259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Data</a:t>
            </a:r>
            <a:endParaRPr lang="en-US" baseline="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Data Integration/Analytics Components (1 of 3)</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39</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7" name="Content Placeholder 6"/>
          <p:cNvSpPr>
            <a:spLocks noGrp="1"/>
          </p:cNvSpPr>
          <p:nvPr>
            <p:ph idx="1"/>
          </p:nvPr>
        </p:nvSpPr>
        <p:spPr/>
        <p:txBody>
          <a:bodyPr>
            <a:normAutofit/>
          </a:bodyPr>
          <a:lstStyle/>
          <a:p>
            <a:r>
              <a:rPr lang="en-US" dirty="0" smtClean="0"/>
              <a:t>Data Analytics Interface (DAI) – Provides APIs for the storage and analysis of the More Eyes Data</a:t>
            </a:r>
          </a:p>
          <a:p>
            <a:pPr lvl="1"/>
            <a:r>
              <a:rPr lang="en-US" dirty="0" err="1" smtClean="0"/>
              <a:t>MongoDb</a:t>
            </a:r>
            <a:r>
              <a:rPr lang="en-US" dirty="0" smtClean="0"/>
              <a:t> – Chosen for flexibility and scalability</a:t>
            </a:r>
          </a:p>
          <a:p>
            <a:pPr lvl="2"/>
            <a:r>
              <a:rPr lang="en-US" dirty="0" smtClean="0">
                <a:hlinkClick r:id="rId3"/>
              </a:rPr>
              <a:t>Document-oriented storage »</a:t>
            </a:r>
            <a:r>
              <a:rPr lang="en-US" dirty="0" smtClean="0"/>
              <a:t> </a:t>
            </a:r>
            <a:r>
              <a:rPr lang="en-US" dirty="0" smtClean="0">
                <a:hlinkClick r:id="rId4"/>
              </a:rPr>
              <a:t>JSON-style documents</a:t>
            </a:r>
            <a:r>
              <a:rPr lang="en-US" dirty="0" smtClean="0"/>
              <a:t> with dynamic schemas offer simplicity and power.</a:t>
            </a:r>
          </a:p>
          <a:p>
            <a:pPr lvl="2"/>
            <a:r>
              <a:rPr lang="en-US" dirty="0" smtClean="0">
                <a:hlinkClick r:id="rId5"/>
              </a:rPr>
              <a:t>Full Index Support »</a:t>
            </a:r>
            <a:r>
              <a:rPr lang="en-US" dirty="0" smtClean="0"/>
              <a:t> Index on any attribute, just like you're used to.</a:t>
            </a:r>
          </a:p>
          <a:p>
            <a:pPr lvl="2"/>
            <a:r>
              <a:rPr lang="en-US" dirty="0" smtClean="0">
                <a:hlinkClick r:id="rId6"/>
              </a:rPr>
              <a:t>Replication &amp; High Availability »</a:t>
            </a:r>
            <a:r>
              <a:rPr lang="en-US" dirty="0" smtClean="0"/>
              <a:t> Mirror across LANs and WANs for scale and peace of mind.</a:t>
            </a:r>
          </a:p>
          <a:p>
            <a:pPr lvl="2"/>
            <a:r>
              <a:rPr lang="en-US" dirty="0" smtClean="0">
                <a:hlinkClick r:id="rId7"/>
              </a:rPr>
              <a:t>Auto-</a:t>
            </a:r>
            <a:r>
              <a:rPr lang="en-US" dirty="0" err="1" smtClean="0">
                <a:hlinkClick r:id="rId7"/>
              </a:rPr>
              <a:t>Sharding</a:t>
            </a:r>
            <a:r>
              <a:rPr lang="en-US" dirty="0" smtClean="0">
                <a:hlinkClick r:id="rId7"/>
              </a:rPr>
              <a:t> »</a:t>
            </a:r>
            <a:r>
              <a:rPr lang="en-US" dirty="0" smtClean="0"/>
              <a:t> Scale horizontally without compromising functionality.</a:t>
            </a:r>
          </a:p>
          <a:p>
            <a:pPr lvl="2"/>
            <a:r>
              <a:rPr lang="en-US" dirty="0" smtClean="0">
                <a:hlinkClick r:id="rId8"/>
              </a:rPr>
              <a:t>Querying »</a:t>
            </a:r>
            <a:r>
              <a:rPr lang="en-US" dirty="0" smtClean="0"/>
              <a:t> Rich, document-based queries.</a:t>
            </a:r>
          </a:p>
          <a:p>
            <a:pPr lvl="2"/>
            <a:r>
              <a:rPr lang="en-US" dirty="0" smtClean="0">
                <a:hlinkClick r:id="rId9"/>
              </a:rPr>
              <a:t>Fast In-Place Updates »</a:t>
            </a:r>
            <a:r>
              <a:rPr lang="en-US" dirty="0" smtClean="0"/>
              <a:t> Atomic modifiers for contention-free performance.</a:t>
            </a:r>
          </a:p>
          <a:p>
            <a:pPr lvl="2"/>
            <a:r>
              <a:rPr lang="en-US" dirty="0" smtClean="0">
                <a:hlinkClick r:id="rId10"/>
              </a:rPr>
              <a:t>Map/Reduce »</a:t>
            </a:r>
            <a:r>
              <a:rPr lang="en-US" dirty="0" smtClean="0"/>
              <a:t> Flexible aggregation and data processing.</a:t>
            </a:r>
          </a:p>
          <a:p>
            <a:pPr lvl="2"/>
            <a:r>
              <a:rPr lang="en-US" dirty="0" err="1" smtClean="0">
                <a:hlinkClick r:id="rId11"/>
              </a:rPr>
              <a:t>GridFS</a:t>
            </a:r>
            <a:r>
              <a:rPr lang="en-US" dirty="0" smtClean="0">
                <a:hlinkClick r:id="rId11"/>
              </a:rPr>
              <a:t> »</a:t>
            </a:r>
            <a:r>
              <a:rPr lang="en-US" dirty="0" smtClean="0"/>
              <a:t> Store files of any size without complicating your stack.</a:t>
            </a:r>
          </a:p>
          <a:p>
            <a:pPr lvl="1"/>
            <a:r>
              <a:rPr lang="en-US" dirty="0" err="1" smtClean="0"/>
              <a:t>Katta</a:t>
            </a:r>
            <a:r>
              <a:rPr lang="en-US" dirty="0" smtClean="0"/>
              <a:t>/HDFS – Distributed </a:t>
            </a:r>
            <a:r>
              <a:rPr lang="en-US" dirty="0" err="1" smtClean="0"/>
              <a:t>Lucene</a:t>
            </a:r>
            <a:r>
              <a:rPr lang="en-US" dirty="0" smtClean="0"/>
              <a:t> Indexes for unstructured text</a:t>
            </a:r>
          </a:p>
          <a:p>
            <a:pPr lvl="2"/>
            <a:r>
              <a:rPr lang="en-US" dirty="0" smtClean="0"/>
              <a:t>Leverages existing DCGS-A SIPR Cloud software</a:t>
            </a:r>
          </a:p>
          <a:p>
            <a:pPr lvl="2"/>
            <a:r>
              <a:rPr lang="en-US" dirty="0" smtClean="0"/>
              <a:t>Provides framework for advanced text analytics</a:t>
            </a:r>
          </a:p>
          <a:p>
            <a:pPr lvl="2"/>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001000" y="6280150"/>
            <a:ext cx="749300" cy="359332"/>
          </a:xfrm>
        </p:spPr>
        <p:txBody>
          <a:bodyPr/>
          <a:lstStyle/>
          <a:p>
            <a:fld id="{7C07F17E-0151-42A9-BB24-2CA78EE288E2}" type="slidenum">
              <a:rPr lang="en-US" sz="2000"/>
              <a:pPr/>
              <a:t>4</a:t>
            </a:fld>
            <a:endParaRPr lang="en-US" sz="2000"/>
          </a:p>
        </p:txBody>
      </p:sp>
      <p:sp>
        <p:nvSpPr>
          <p:cNvPr id="4" name="Date Placeholder 3"/>
          <p:cNvSpPr>
            <a:spLocks noGrp="1"/>
          </p:cNvSpPr>
          <p:nvPr>
            <p:ph type="dt" sz="quarter" idx="12"/>
          </p:nvPr>
        </p:nvSpPr>
        <p:spPr>
          <a:xfrm>
            <a:off x="381000" y="6280150"/>
            <a:ext cx="1143000" cy="359332"/>
          </a:xfrm>
        </p:spPr>
        <p:txBody>
          <a:bodyPr/>
          <a:lstStyle/>
          <a:p>
            <a:fld id="{FB625878-D4E1-4EC6-8BDF-FDBC8DCBFEE3}" type="datetime1">
              <a:rPr lang="en-US" sz="2000"/>
              <a:pPr/>
              <a:t>9/5/16</a:t>
            </a:fld>
            <a:endParaRPr lang="en-US" sz="2000" dirty="0"/>
          </a:p>
        </p:txBody>
      </p:sp>
      <p:pic>
        <p:nvPicPr>
          <p:cNvPr id="85" name="Picture 84" descr="Picture2.png"/>
          <p:cNvPicPr>
            <a:picLocks noChangeAspect="1"/>
          </p:cNvPicPr>
          <p:nvPr/>
        </p:nvPicPr>
        <p:blipFill>
          <a:blip r:embed="rId3" cstate="print"/>
          <a:stretch>
            <a:fillRect/>
          </a:stretch>
        </p:blipFill>
        <p:spPr>
          <a:xfrm>
            <a:off x="70476" y="137432"/>
            <a:ext cx="9003048" cy="65831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Data Collection Interface (DCI) – Interfaces with the data sources provided by the pilot programs and others to capture and ingest data.</a:t>
            </a:r>
          </a:p>
          <a:p>
            <a:pPr lvl="1"/>
            <a:r>
              <a:rPr lang="en-US" dirty="0" err="1" smtClean="0"/>
              <a:t>Safemove</a:t>
            </a:r>
            <a:r>
              <a:rPr lang="en-US" dirty="0" smtClean="0"/>
              <a:t> – GOTS program that will reliably monitor directories and transfer files between systems.</a:t>
            </a:r>
          </a:p>
          <a:p>
            <a:pPr lvl="1"/>
            <a:r>
              <a:rPr lang="en-US" dirty="0" smtClean="0"/>
              <a:t>Relational DB Ingest – Interfaces with relational databases (PIMSS, AIDC, etc.) to retrieve data</a:t>
            </a:r>
          </a:p>
          <a:p>
            <a:pPr lvl="1"/>
            <a:r>
              <a:rPr lang="en-US" dirty="0" smtClean="0"/>
              <a:t>Email Ingest – Pulls emails via POP3/IMAP to ingest as either structured or unstructured data depending on source.</a:t>
            </a:r>
          </a:p>
          <a:p>
            <a:pPr lvl="1"/>
            <a:r>
              <a:rPr lang="en-US" dirty="0" smtClean="0"/>
              <a:t>RSS Feed Ingest – Interfaces with RSS feeds to ingest structured and </a:t>
            </a:r>
            <a:r>
              <a:rPr lang="en-US" dirty="0" err="1" smtClean="0"/>
              <a:t>unstructered</a:t>
            </a:r>
            <a:r>
              <a:rPr lang="en-US" dirty="0" smtClean="0"/>
              <a:t> data.</a:t>
            </a:r>
          </a:p>
          <a:p>
            <a:pPr lvl="1"/>
            <a:r>
              <a:rPr lang="en-US" dirty="0" smtClean="0"/>
              <a:t>SMS Ingest – Exposes restful service to </a:t>
            </a:r>
            <a:r>
              <a:rPr lang="en-US" dirty="0" err="1" smtClean="0"/>
              <a:t>Clickatel</a:t>
            </a:r>
            <a:r>
              <a:rPr lang="en-US" dirty="0" smtClean="0"/>
              <a:t> SMS gateway to capture structured and unstructured SMS data.</a:t>
            </a:r>
          </a:p>
          <a:p>
            <a:pPr lvl="1"/>
            <a:r>
              <a:rPr lang="en-US" dirty="0" smtClean="0"/>
              <a:t>ODK Ingest – Pulls structured </a:t>
            </a:r>
            <a:r>
              <a:rPr lang="en-US" dirty="0" err="1" smtClean="0"/>
              <a:t>smartphone</a:t>
            </a:r>
            <a:r>
              <a:rPr lang="en-US" dirty="0" smtClean="0"/>
              <a:t> and web application data from a Google ODK collection node. Data pulled may include imagery, voice, and video.</a:t>
            </a:r>
          </a:p>
          <a:p>
            <a:pPr lvl="1"/>
            <a:r>
              <a:rPr lang="en-US" dirty="0" err="1" smtClean="0"/>
              <a:t>gApps</a:t>
            </a:r>
            <a:r>
              <a:rPr lang="en-US" dirty="0" smtClean="0"/>
              <a:t> Ingest – Uses Google Apps API to retrieve select structured document data from pilot efforts.</a:t>
            </a:r>
          </a:p>
          <a:p>
            <a:pPr lvl="1"/>
            <a:r>
              <a:rPr lang="en-US" dirty="0" err="1" smtClean="0"/>
              <a:t>WildWind</a:t>
            </a:r>
            <a:r>
              <a:rPr lang="en-US" dirty="0" smtClean="0"/>
              <a:t> Adaptation – Version of the DCGS-A SIPR Cloud ingestion software adapted to use </a:t>
            </a:r>
            <a:r>
              <a:rPr lang="en-US" dirty="0" err="1" smtClean="0"/>
              <a:t>MongoDB</a:t>
            </a:r>
            <a:r>
              <a:rPr lang="en-US" dirty="0" smtClean="0"/>
              <a:t> </a:t>
            </a:r>
            <a:r>
              <a:rPr lang="en-US" dirty="0" err="1" smtClean="0"/>
              <a:t>vs</a:t>
            </a:r>
            <a:r>
              <a:rPr lang="en-US" dirty="0" smtClean="0"/>
              <a:t> </a:t>
            </a:r>
            <a:r>
              <a:rPr lang="en-US" dirty="0" err="1" smtClean="0"/>
              <a:t>Cloudbase</a:t>
            </a:r>
            <a:r>
              <a:rPr lang="en-US" dirty="0" smtClean="0"/>
              <a:t> for document artifact storage.  This component is responsible for ingesting and tagging unstructured data sources.</a:t>
            </a:r>
          </a:p>
          <a:p>
            <a:pPr lvl="1"/>
            <a:r>
              <a:rPr lang="en-US" dirty="0" smtClean="0">
                <a:solidFill>
                  <a:srgbClr val="0070C0"/>
                </a:solidFill>
              </a:rPr>
              <a:t>Man in the Loop </a:t>
            </a:r>
            <a:r>
              <a:rPr lang="en-US" dirty="0" smtClean="0"/>
              <a:t>– Unfortunately this will be required to handle many of the static and legacy data sources (spreadsheets).  Much of this data needs to be normalized and in many cases cleaned up in order to be loaded.</a:t>
            </a:r>
          </a:p>
          <a:p>
            <a:pPr lvl="1"/>
            <a:endParaRPr lang="en-US" dirty="0"/>
          </a:p>
        </p:txBody>
      </p:sp>
      <p:sp>
        <p:nvSpPr>
          <p:cNvPr id="3" name="Title 2"/>
          <p:cNvSpPr>
            <a:spLocks noGrp="1"/>
          </p:cNvSpPr>
          <p:nvPr>
            <p:ph type="title"/>
          </p:nvPr>
        </p:nvSpPr>
        <p:spPr/>
        <p:txBody>
          <a:bodyPr/>
          <a:lstStyle/>
          <a:p>
            <a:r>
              <a:rPr lang="en-US" dirty="0" smtClean="0"/>
              <a:t>Data Integration/Analytics Components (2 of 3)</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40</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199"/>
            <a:ext cx="8382000" cy="5264728"/>
          </a:xfrm>
        </p:spPr>
        <p:txBody>
          <a:bodyPr>
            <a:normAutofit fontScale="77500" lnSpcReduction="20000"/>
          </a:bodyPr>
          <a:lstStyle/>
          <a:p>
            <a:r>
              <a:rPr lang="en-US" dirty="0" smtClean="0"/>
              <a:t>Data Presentation Interface (DCI) – Provides web based services for presentation applications to query data from the data store.</a:t>
            </a:r>
          </a:p>
          <a:p>
            <a:pPr lvl="1"/>
            <a:r>
              <a:rPr lang="en-US" dirty="0" err="1" smtClean="0"/>
              <a:t>GeoServer</a:t>
            </a:r>
            <a:r>
              <a:rPr lang="en-US" dirty="0" smtClean="0"/>
              <a:t> with Mongo </a:t>
            </a:r>
            <a:r>
              <a:rPr lang="en-US" dirty="0" err="1" smtClean="0"/>
              <a:t>Plugin</a:t>
            </a:r>
            <a:r>
              <a:rPr lang="en-US" dirty="0" smtClean="0"/>
              <a:t> - Serves geospatially oriented data to presentation applications and other web sites.</a:t>
            </a:r>
          </a:p>
          <a:p>
            <a:pPr lvl="2"/>
            <a:r>
              <a:rPr lang="en-US" dirty="0" err="1" smtClean="0"/>
              <a:t>GeoServer</a:t>
            </a:r>
            <a:r>
              <a:rPr lang="en-US" dirty="0" smtClean="0"/>
              <a:t> is the open source reference implementation of the Open Geospatial Consortium (OGC) Web Feature Service (WFS) and Web Coverage Service (WCS) standards, as well as a high performance certified compliant Web Map Service (WMS).</a:t>
            </a:r>
          </a:p>
          <a:p>
            <a:pPr lvl="2"/>
            <a:r>
              <a:rPr lang="en-US" dirty="0" smtClean="0"/>
              <a:t>The </a:t>
            </a:r>
            <a:r>
              <a:rPr lang="en-US" dirty="0" err="1" smtClean="0"/>
              <a:t>MongoPlugin</a:t>
            </a:r>
            <a:r>
              <a:rPr lang="en-US" dirty="0" smtClean="0"/>
              <a:t> will allow </a:t>
            </a:r>
            <a:r>
              <a:rPr lang="en-US" dirty="0" err="1" smtClean="0"/>
              <a:t>geoserver</a:t>
            </a:r>
            <a:r>
              <a:rPr lang="en-US" dirty="0" smtClean="0"/>
              <a:t> to serve  </a:t>
            </a:r>
            <a:r>
              <a:rPr lang="en-US" dirty="0" err="1" smtClean="0"/>
              <a:t>GeoJSON</a:t>
            </a:r>
            <a:r>
              <a:rPr lang="en-US" dirty="0" smtClean="0"/>
              <a:t> standard </a:t>
            </a:r>
            <a:r>
              <a:rPr lang="en-US" dirty="0" err="1" smtClean="0"/>
              <a:t>formated</a:t>
            </a:r>
            <a:r>
              <a:rPr lang="en-US" dirty="0" smtClean="0"/>
              <a:t> data from the Mongo database as WFS and WMS compliant feeds.  </a:t>
            </a:r>
          </a:p>
          <a:p>
            <a:pPr lvl="2"/>
            <a:r>
              <a:rPr lang="en-US" dirty="0" smtClean="0"/>
              <a:t>Can also provide base maps</a:t>
            </a:r>
          </a:p>
          <a:p>
            <a:pPr lvl="1"/>
            <a:r>
              <a:rPr lang="en-US" dirty="0" smtClean="0"/>
              <a:t>Wildfire Adaptation – Provides restful APIs to allow presentation tools to perform textual, geospatial, and temporal queries against unstructured data sources.</a:t>
            </a:r>
          </a:p>
          <a:p>
            <a:pPr lvl="2"/>
            <a:r>
              <a:rPr lang="en-US" dirty="0" smtClean="0"/>
              <a:t>Adaptation of DCGS-A SIPR Cloud component which will query the </a:t>
            </a:r>
            <a:r>
              <a:rPr lang="en-US" dirty="0" err="1" smtClean="0"/>
              <a:t>Katta</a:t>
            </a:r>
            <a:r>
              <a:rPr lang="en-US" dirty="0" smtClean="0"/>
              <a:t> </a:t>
            </a:r>
            <a:r>
              <a:rPr lang="en-US" dirty="0" err="1" smtClean="0"/>
              <a:t>Lucene</a:t>
            </a:r>
            <a:r>
              <a:rPr lang="en-US" dirty="0" smtClean="0"/>
              <a:t> indexes and retrieve documents from the </a:t>
            </a:r>
            <a:r>
              <a:rPr lang="en-US" dirty="0" err="1" smtClean="0"/>
              <a:t>MongDB</a:t>
            </a:r>
            <a:r>
              <a:rPr lang="en-US" dirty="0" smtClean="0"/>
              <a:t> data store.</a:t>
            </a:r>
          </a:p>
          <a:p>
            <a:r>
              <a:rPr lang="en-US" dirty="0" smtClean="0"/>
              <a:t>Data Analysis (DA) – Software components which transform, aggregate and analyze data within the </a:t>
            </a:r>
            <a:r>
              <a:rPr lang="en-US" dirty="0" err="1" smtClean="0"/>
              <a:t>MongoDB</a:t>
            </a:r>
            <a:r>
              <a:rPr lang="en-US" dirty="0" smtClean="0"/>
              <a:t> data store.</a:t>
            </a:r>
          </a:p>
          <a:p>
            <a:pPr lvl="1"/>
            <a:r>
              <a:rPr lang="en-US" dirty="0" smtClean="0"/>
              <a:t>Three core types:</a:t>
            </a:r>
          </a:p>
          <a:p>
            <a:pPr lvl="2"/>
            <a:r>
              <a:rPr lang="en-US" dirty="0" smtClean="0"/>
              <a:t>Basic Transforms (e.g. from spreadsheet to </a:t>
            </a:r>
            <a:r>
              <a:rPr lang="en-US" dirty="0" err="1" smtClean="0"/>
              <a:t>GeoJSON</a:t>
            </a:r>
            <a:r>
              <a:rPr lang="en-US" dirty="0" smtClean="0"/>
              <a:t> format)</a:t>
            </a:r>
          </a:p>
          <a:p>
            <a:pPr lvl="2"/>
            <a:r>
              <a:rPr lang="en-US" dirty="0" smtClean="0"/>
              <a:t>Aggregation/Summarization via Map/Reduce</a:t>
            </a:r>
          </a:p>
          <a:p>
            <a:pPr lvl="2"/>
            <a:r>
              <a:rPr lang="en-US" dirty="0" smtClean="0"/>
              <a:t>Integration – merge data from two sets (e.g. map/reduce results as properties into a </a:t>
            </a:r>
            <a:r>
              <a:rPr lang="en-US" dirty="0" err="1" smtClean="0"/>
              <a:t>GeoJSON</a:t>
            </a:r>
            <a:r>
              <a:rPr lang="en-US" dirty="0" smtClean="0"/>
              <a:t> set of province boundaries)</a:t>
            </a:r>
          </a:p>
          <a:p>
            <a:pPr lvl="1"/>
            <a:r>
              <a:rPr lang="en-US" dirty="0" smtClean="0"/>
              <a:t>Mostly developed in </a:t>
            </a:r>
            <a:r>
              <a:rPr lang="en-US" dirty="0" err="1" smtClean="0"/>
              <a:t>Javascript</a:t>
            </a:r>
            <a:r>
              <a:rPr lang="en-US" dirty="0" smtClean="0"/>
              <a:t> </a:t>
            </a:r>
          </a:p>
          <a:p>
            <a:pPr lvl="2"/>
            <a:r>
              <a:rPr lang="en-US" dirty="0" smtClean="0"/>
              <a:t>Supports rapid prototyping</a:t>
            </a:r>
          </a:p>
          <a:p>
            <a:pPr lvl="2"/>
            <a:r>
              <a:rPr lang="en-US" dirty="0" err="1" smtClean="0"/>
              <a:t>Serverside</a:t>
            </a:r>
            <a:r>
              <a:rPr lang="en-US" dirty="0" smtClean="0"/>
              <a:t> execution within </a:t>
            </a:r>
            <a:r>
              <a:rPr lang="en-US" dirty="0" err="1" smtClean="0"/>
              <a:t>MongoDB</a:t>
            </a:r>
            <a:r>
              <a:rPr lang="en-US" dirty="0" smtClean="0"/>
              <a:t> </a:t>
            </a:r>
          </a:p>
          <a:p>
            <a:pPr lvl="2"/>
            <a:endParaRPr lang="en-US" dirty="0" smtClean="0"/>
          </a:p>
          <a:p>
            <a:pPr lvl="2"/>
            <a:endParaRPr lang="en-US" dirty="0"/>
          </a:p>
        </p:txBody>
      </p:sp>
      <p:sp>
        <p:nvSpPr>
          <p:cNvPr id="3" name="Title 2"/>
          <p:cNvSpPr>
            <a:spLocks noGrp="1"/>
          </p:cNvSpPr>
          <p:nvPr>
            <p:ph type="title"/>
          </p:nvPr>
        </p:nvSpPr>
        <p:spPr/>
        <p:txBody>
          <a:bodyPr/>
          <a:lstStyle/>
          <a:p>
            <a:r>
              <a:rPr lang="en-US" dirty="0" smtClean="0"/>
              <a:t>Data Integration/Analytics Components (3 of 3)</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41</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Data Visualization/Presentation</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42</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
        <p:nvSpPr>
          <p:cNvPr id="8" name="TextBox 7"/>
          <p:cNvSpPr txBox="1"/>
          <p:nvPr/>
        </p:nvSpPr>
        <p:spPr>
          <a:xfrm>
            <a:off x="3581400" y="838200"/>
            <a:ext cx="1787669" cy="369332"/>
          </a:xfrm>
          <a:prstGeom prst="rect">
            <a:avLst/>
          </a:prstGeom>
          <a:solidFill>
            <a:schemeClr val="bg1"/>
          </a:solidFill>
        </p:spPr>
        <p:txBody>
          <a:bodyPr wrap="none" rtlCol="0">
            <a:spAutoFit/>
          </a:bodyPr>
          <a:lstStyle/>
          <a:p>
            <a:r>
              <a:rPr lang="en-US" baseline="0" dirty="0" smtClean="0"/>
              <a:t>IN PROGRESS</a:t>
            </a:r>
            <a:endParaRPr lang="en-US" baseline="0" dirty="0"/>
          </a:p>
        </p:txBody>
      </p:sp>
      <p:pic>
        <p:nvPicPr>
          <p:cNvPr id="10" name="Picture 9" descr="darpa-ui.tiff"/>
          <p:cNvPicPr>
            <a:picLocks noChangeAspect="1"/>
          </p:cNvPicPr>
          <p:nvPr/>
        </p:nvPicPr>
        <p:blipFill>
          <a:blip r:embed="rId3" cstate="print"/>
          <a:srcRect/>
          <a:stretch>
            <a:fillRect/>
          </a:stretch>
        </p:blipFill>
        <p:spPr>
          <a:xfrm>
            <a:off x="228600" y="1371600"/>
            <a:ext cx="3999938" cy="2286000"/>
          </a:xfrm>
          <a:prstGeom prst="rect">
            <a:avLst/>
          </a:prstGeom>
        </p:spPr>
      </p:pic>
      <p:pic>
        <p:nvPicPr>
          <p:cNvPr id="11" name="Picture 10" descr="geotagger.png"/>
          <p:cNvPicPr>
            <a:picLocks noChangeAspect="1"/>
          </p:cNvPicPr>
          <p:nvPr/>
        </p:nvPicPr>
        <p:blipFill>
          <a:blip r:embed="rId4" cstate="print"/>
          <a:stretch>
            <a:fillRect/>
          </a:stretch>
        </p:blipFill>
        <p:spPr>
          <a:xfrm>
            <a:off x="4343400" y="3657600"/>
            <a:ext cx="4110558" cy="2895600"/>
          </a:xfrm>
          <a:prstGeom prst="rect">
            <a:avLst/>
          </a:prstGeom>
        </p:spPr>
      </p:pic>
      <p:pic>
        <p:nvPicPr>
          <p:cNvPr id="12" name="Picture 11" descr="screen 1.png"/>
          <p:cNvPicPr>
            <a:picLocks noChangeAspect="1"/>
          </p:cNvPicPr>
          <p:nvPr/>
        </p:nvPicPr>
        <p:blipFill>
          <a:blip r:embed="rId5" cstate="print"/>
          <a:srcRect/>
          <a:stretch>
            <a:fillRect/>
          </a:stretch>
        </p:blipFill>
        <p:spPr>
          <a:xfrm>
            <a:off x="1219200" y="3810000"/>
            <a:ext cx="1585912" cy="2743200"/>
          </a:xfrm>
          <a:prstGeom prst="rect">
            <a:avLst/>
          </a:prstGeom>
        </p:spPr>
      </p:pic>
      <p:pic>
        <p:nvPicPr>
          <p:cNvPr id="13" name="Picture 12" descr="UI 2.png"/>
          <p:cNvPicPr>
            <a:picLocks noChangeAspect="1"/>
          </p:cNvPicPr>
          <p:nvPr/>
        </p:nvPicPr>
        <p:blipFill>
          <a:blip r:embed="rId6" cstate="print"/>
          <a:stretch>
            <a:fillRect/>
          </a:stretch>
        </p:blipFill>
        <p:spPr>
          <a:xfrm>
            <a:off x="5181600" y="1295400"/>
            <a:ext cx="2914478" cy="2286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igh-level plan.png"/>
          <p:cNvPicPr>
            <a:picLocks noGrp="1" noChangeAspect="1"/>
          </p:cNvPicPr>
          <p:nvPr>
            <p:ph idx="1"/>
          </p:nvPr>
        </p:nvPicPr>
        <p:blipFill>
          <a:blip r:embed="rId2" cstate="print"/>
          <a:stretch>
            <a:fillRect/>
          </a:stretch>
        </p:blipFill>
        <p:spPr>
          <a:xfrm>
            <a:off x="740968" y="1056640"/>
            <a:ext cx="7742632" cy="5618498"/>
          </a:xfrm>
        </p:spPr>
      </p:pic>
      <p:sp>
        <p:nvSpPr>
          <p:cNvPr id="3" name="Title 2"/>
          <p:cNvSpPr>
            <a:spLocks noGrp="1"/>
          </p:cNvSpPr>
          <p:nvPr>
            <p:ph type="title"/>
          </p:nvPr>
        </p:nvSpPr>
        <p:spPr/>
        <p:txBody>
          <a:bodyPr/>
          <a:lstStyle/>
          <a:p>
            <a:r>
              <a:rPr lang="en-US" dirty="0" smtClean="0"/>
              <a:t>High-level plan</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43</a:t>
            </a:fld>
            <a:endParaRPr lang="en-US"/>
          </a:p>
        </p:txBody>
      </p:sp>
      <p:sp>
        <p:nvSpPr>
          <p:cNvPr id="6" name="Date Placeholder 5"/>
          <p:cNvSpPr>
            <a:spLocks noGrp="1"/>
          </p:cNvSpPr>
          <p:nvPr>
            <p:ph type="dt" sz="half" idx="12"/>
          </p:nvPr>
        </p:nvSpPr>
        <p:spPr/>
        <p:txBody>
          <a:bodyPr/>
          <a:lstStyle/>
          <a:p>
            <a:fld id="{EE1F2BA8-356C-49B0-B1E0-D73F5DD383D5}" type="datetime1">
              <a:rPr lang="en-US" smtClean="0"/>
              <a:pPr/>
              <a:t>9/5/16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F7D19E5-DA69-446C-960E-9A53A1EE73B0}" type="slidenum">
              <a:rPr lang="en-US"/>
              <a:pPr/>
              <a:t>44</a:t>
            </a:fld>
            <a:endParaRPr lang="en-US"/>
          </a:p>
        </p:txBody>
      </p:sp>
      <p:sp>
        <p:nvSpPr>
          <p:cNvPr id="4" name="Date Placeholder 3"/>
          <p:cNvSpPr>
            <a:spLocks noGrp="1"/>
          </p:cNvSpPr>
          <p:nvPr>
            <p:ph type="dt" sz="quarter" idx="12"/>
          </p:nvPr>
        </p:nvSpPr>
        <p:spPr/>
        <p:txBody>
          <a:bodyPr/>
          <a:lstStyle/>
          <a:p>
            <a:fld id="{3844F460-64DE-4ABB-B8BC-FD022519717D}" type="datetime1">
              <a:rPr lang="en-US"/>
              <a:pPr/>
              <a:t>9/5/16</a:t>
            </a:fld>
            <a:endParaRPr lang="en-US"/>
          </a:p>
        </p:txBody>
      </p:sp>
      <p:sp>
        <p:nvSpPr>
          <p:cNvPr id="5" name="Footer Placeholder 1"/>
          <p:cNvSpPr>
            <a:spLocks noGrp="1"/>
          </p:cNvSpPr>
          <p:nvPr>
            <p:ph type="ftr" sz="quarter" idx="4294967295"/>
          </p:nvPr>
        </p:nvSpPr>
        <p:spPr>
          <a:xfrm>
            <a:off x="1295400" y="6492875"/>
            <a:ext cx="6858000" cy="365125"/>
          </a:xfrm>
          <a:prstGeom prst="rect">
            <a:avLst/>
          </a:prstGeom>
        </p:spPr>
        <p:txBody>
          <a:bodyPr/>
          <a:lstStyle/>
          <a:p>
            <a:pPr marL="342900" lvl="0" indent="-342900" algn="ctr" defTabSz="457200">
              <a:spcBef>
                <a:spcPct val="20000"/>
              </a:spcBef>
              <a:spcAft>
                <a:spcPts val="600"/>
              </a:spcAft>
              <a:defRPr/>
            </a:pPr>
            <a:r>
              <a:rPr lang="en-US" sz="1050" baseline="0" dirty="0">
                <a:solidFill>
                  <a:prstClr val="black">
                    <a:tint val="75000"/>
                  </a:prstClr>
                </a:solidFill>
                <a:latin typeface="Tahoma" pitchFamily="34" charset="0"/>
                <a:cs typeface="Tahoma" pitchFamily="34" charset="0"/>
              </a:rPr>
              <a:t>Distribution authorized to U.S. Department of Defense and U.S. </a:t>
            </a:r>
            <a:r>
              <a:rPr lang="en-US" sz="1050" baseline="0" dirty="0" err="1">
                <a:solidFill>
                  <a:prstClr val="black">
                    <a:tint val="75000"/>
                  </a:prstClr>
                </a:solidFill>
                <a:latin typeface="Tahoma" pitchFamily="34" charset="0"/>
                <a:cs typeface="Tahoma" pitchFamily="34" charset="0"/>
              </a:rPr>
              <a:t>DoD</a:t>
            </a:r>
            <a:r>
              <a:rPr lang="en-US" sz="1050" baseline="0" dirty="0">
                <a:solidFill>
                  <a:prstClr val="black">
                    <a:tint val="75000"/>
                  </a:prstClr>
                </a:solidFill>
                <a:latin typeface="Tahoma" pitchFamily="34" charset="0"/>
                <a:cs typeface="Tahoma" pitchFamily="34" charset="0"/>
              </a:rPr>
              <a:t> contractors only </a:t>
            </a:r>
            <a:br>
              <a:rPr lang="en-US" sz="1050" baseline="0" dirty="0">
                <a:solidFill>
                  <a:prstClr val="black">
                    <a:tint val="75000"/>
                  </a:prstClr>
                </a:solidFill>
                <a:latin typeface="Tahoma" pitchFamily="34" charset="0"/>
                <a:cs typeface="Tahoma" pitchFamily="34" charset="0"/>
              </a:rPr>
            </a:br>
            <a:r>
              <a:rPr lang="en-US" sz="1050" baseline="0" dirty="0">
                <a:solidFill>
                  <a:prstClr val="black">
                    <a:tint val="75000"/>
                  </a:prstClr>
                </a:solidFill>
                <a:latin typeface="Tahoma" pitchFamily="34" charset="0"/>
                <a:cs typeface="Tahoma" pitchFamily="34" charset="0"/>
              </a:rPr>
              <a:t>(Critical Technology) 21 Jan 2010.  Other requests shall be referred to DARPA Technical Information Office.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C7E484C6-4142-46AA-BCDF-78E13931EB52}" type="slidenum">
              <a:rPr lang="en-US"/>
              <a:pPr/>
              <a:t>5</a:t>
            </a:fld>
            <a:endParaRPr lang="en-US"/>
          </a:p>
        </p:txBody>
      </p:sp>
      <p:sp>
        <p:nvSpPr>
          <p:cNvPr id="67588" name="Content Placeholder 3"/>
          <p:cNvSpPr>
            <a:spLocks noGrp="1"/>
          </p:cNvSpPr>
          <p:nvPr>
            <p:ph sz="quarter" idx="12"/>
          </p:nvPr>
        </p:nvSpPr>
        <p:spPr bwMode="auto">
          <a:xfrm>
            <a:off x="228600" y="1295400"/>
            <a:ext cx="4953000" cy="2362200"/>
          </a:xfrm>
        </p:spPr>
        <p:txBody>
          <a:bodyPr>
            <a:noAutofit/>
          </a:bodyPr>
          <a:lstStyle/>
          <a:p>
            <a:pPr>
              <a:buNone/>
            </a:pPr>
            <a:r>
              <a:rPr lang="en-US" b="1" u="sng" dirty="0" smtClean="0">
                <a:solidFill>
                  <a:schemeClr val="accent6"/>
                </a:solidFill>
              </a:rPr>
              <a:t>How it works: </a:t>
            </a:r>
            <a:r>
              <a:rPr lang="en-US" dirty="0" smtClean="0"/>
              <a:t>Tasks (surveys, voice recordings, GPS tags, texts, etc.) are parsed into micro tasks and distributed to mobile phone users</a:t>
            </a:r>
          </a:p>
          <a:p>
            <a:endParaRPr lang="en-US" sz="1100" dirty="0" smtClean="0"/>
          </a:p>
          <a:p>
            <a:pPr>
              <a:buNone/>
            </a:pPr>
            <a:r>
              <a:rPr lang="en-US" b="1" u="sng" dirty="0" smtClean="0">
                <a:solidFill>
                  <a:schemeClr val="accent6"/>
                </a:solidFill>
              </a:rPr>
              <a:t>Compensation: </a:t>
            </a:r>
            <a:r>
              <a:rPr lang="en-US" dirty="0" smtClean="0"/>
              <a:t>mobile phone minutes or “mobile money” – mobile payment center located in most villages in Kenya</a:t>
            </a:r>
          </a:p>
        </p:txBody>
      </p:sp>
      <p:sp>
        <p:nvSpPr>
          <p:cNvPr id="67591" name="Title 6"/>
          <p:cNvSpPr>
            <a:spLocks noGrp="1"/>
          </p:cNvSpPr>
          <p:nvPr>
            <p:ph type="title"/>
          </p:nvPr>
        </p:nvSpPr>
        <p:spPr/>
        <p:txBody>
          <a:bodyPr/>
          <a:lstStyle/>
          <a:p>
            <a:r>
              <a:rPr lang="en-US" sz="2000" dirty="0" smtClean="0">
                <a:solidFill>
                  <a:prstClr val="black"/>
                </a:solidFill>
                <a:ea typeface="Cambria" pitchFamily="18" charset="0"/>
              </a:rPr>
              <a:t>Properly structured incentives and incentive delivery mechanism can create information and product flow</a:t>
            </a:r>
            <a:endParaRPr lang="en-US" sz="2800" dirty="0" smtClean="0">
              <a:latin typeface="Tahoma" charset="0"/>
            </a:endParaRPr>
          </a:p>
        </p:txBody>
      </p:sp>
      <p:sp>
        <p:nvSpPr>
          <p:cNvPr id="8" name="Date Placeholder 7"/>
          <p:cNvSpPr>
            <a:spLocks noGrp="1"/>
          </p:cNvSpPr>
          <p:nvPr>
            <p:ph type="dt" sz="quarter" idx="17"/>
          </p:nvPr>
        </p:nvSpPr>
        <p:spPr/>
        <p:txBody>
          <a:bodyPr/>
          <a:lstStyle/>
          <a:p>
            <a:fld id="{8E4C6D16-F8C3-459F-9AA4-C6F8CBF74D2F}" type="datetime1">
              <a:rPr lang="en-US"/>
              <a:pPr/>
              <a:t>9/5/16</a:t>
            </a:fld>
            <a:endParaRPr lang="en-US"/>
          </a:p>
        </p:txBody>
      </p:sp>
      <p:sp>
        <p:nvSpPr>
          <p:cNvPr id="9" name="Rectangle 3"/>
          <p:cNvSpPr>
            <a:spLocks noChangeArrowheads="1"/>
          </p:cNvSpPr>
          <p:nvPr/>
        </p:nvSpPr>
        <p:spPr bwMode="auto">
          <a:xfrm>
            <a:off x="76200" y="3903493"/>
            <a:ext cx="297709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cs typeface="Arial" pitchFamily="34" charset="0"/>
              </a:rPr>
              <a:t>Human-in-the-Loop Services</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Image Tagging</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Video Tagging</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Speech Corpus</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Text Sentiment Analysis</a:t>
            </a:r>
          </a:p>
        </p:txBody>
      </p:sp>
      <p:sp>
        <p:nvSpPr>
          <p:cNvPr id="10" name="Rectangle 4"/>
          <p:cNvSpPr>
            <a:spLocks noChangeArrowheads="1"/>
          </p:cNvSpPr>
          <p:nvPr/>
        </p:nvSpPr>
        <p:spPr bwMode="auto">
          <a:xfrm>
            <a:off x="123002" y="5410200"/>
            <a:ext cx="3991798" cy="9848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cs typeface="Arial" pitchFamily="34" charset="0"/>
              </a:rPr>
              <a:t>Local Information Services</a:t>
            </a:r>
            <a:endParaRPr kumimoji="0" lang="en-US" sz="1600" b="0" i="0" u="sng" strike="noStrike" cap="none" normalizeH="0" baseline="0" dirty="0" smtClean="0">
              <a:ln>
                <a:noFill/>
              </a:ln>
              <a:solidFill>
                <a:schemeClr val="tx1"/>
              </a:solidFill>
              <a:effectLst/>
              <a:latin typeface="Arial" pitchFamily="34" charset="0"/>
              <a:cs typeface="Arial" pitchFamily="34" charset="0"/>
            </a:endParaRP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strike="noStrike" cap="none" normalizeH="0" baseline="0" dirty="0" smtClean="0">
                <a:ln>
                  <a:noFill/>
                </a:ln>
                <a:solidFill>
                  <a:schemeClr val="tx1"/>
                </a:solidFill>
                <a:effectLst/>
                <a:latin typeface="Arial" pitchFamily="34" charset="0"/>
                <a:cs typeface="Arial" pitchFamily="34" charset="0"/>
              </a:rPr>
              <a:t>Health Surveys/Government populace surveys</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strike="noStrike" cap="none" normalizeH="0" baseline="0" dirty="0" smtClean="0">
                <a:ln>
                  <a:noFill/>
                </a:ln>
                <a:solidFill>
                  <a:schemeClr val="tx1"/>
                </a:solidFill>
                <a:effectLst/>
                <a:latin typeface="Arial" pitchFamily="34" charset="0"/>
                <a:cs typeface="Arial" pitchFamily="34" charset="0"/>
              </a:rPr>
              <a:t>Market Research Surveys</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strike="noStrike" cap="none" normalizeH="0" baseline="0" dirty="0" smtClean="0">
                <a:ln>
                  <a:noFill/>
                </a:ln>
                <a:solidFill>
                  <a:schemeClr val="tx1"/>
                </a:solidFill>
                <a:effectLst/>
                <a:latin typeface="Arial" pitchFamily="34" charset="0"/>
                <a:cs typeface="Arial" pitchFamily="34" charset="0"/>
              </a:rPr>
              <a:t>Focus Groups</a:t>
            </a:r>
          </a:p>
        </p:txBody>
      </p:sp>
      <p:sp>
        <p:nvSpPr>
          <p:cNvPr id="11" name="Rectangle 5"/>
          <p:cNvSpPr>
            <a:spLocks noChangeArrowheads="1"/>
          </p:cNvSpPr>
          <p:nvPr/>
        </p:nvSpPr>
        <p:spPr bwMode="auto">
          <a:xfrm>
            <a:off x="3147069" y="3857327"/>
            <a:ext cx="2305439" cy="184665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cs typeface="Arial" pitchFamily="34" charset="0"/>
              </a:rPr>
              <a:t>Outsourcing Services</a:t>
            </a:r>
            <a:endParaRPr kumimoji="0" lang="en-US" sz="1600" b="0" i="0" u="sng" strike="noStrike" cap="none" normalizeH="0" baseline="0" dirty="0" smtClean="0">
              <a:ln>
                <a:noFill/>
              </a:ln>
              <a:solidFill>
                <a:schemeClr val="tx1"/>
              </a:solidFill>
              <a:effectLst/>
              <a:latin typeface="Arial" pitchFamily="34" charset="0"/>
              <a:cs typeface="Arial" pitchFamily="34" charset="0"/>
            </a:endParaRP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Image Transcription</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Translation</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Software Localization</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Audio Transcription</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Internet Search</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Internet Activities</a:t>
            </a:r>
          </a:p>
          <a:p>
            <a:pPr marL="114300" marR="0" lvl="0" indent="-1143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400" i="0" u="none" strike="noStrike" cap="none" normalizeH="0" baseline="0" dirty="0" smtClean="0">
                <a:ln>
                  <a:noFill/>
                </a:ln>
                <a:solidFill>
                  <a:schemeClr val="tx1"/>
                </a:solidFill>
                <a:effectLst/>
                <a:latin typeface="Arial" pitchFamily="34" charset="0"/>
                <a:cs typeface="Arial" pitchFamily="34" charset="0"/>
              </a:rPr>
              <a:t>Software Beta Testing </a:t>
            </a:r>
          </a:p>
        </p:txBody>
      </p:sp>
      <p:pic>
        <p:nvPicPr>
          <p:cNvPr id="12" name="Picture 1"/>
          <p:cNvPicPr>
            <a:picLocks noChangeAspect="1" noChangeArrowheads="1"/>
          </p:cNvPicPr>
          <p:nvPr/>
        </p:nvPicPr>
        <p:blipFill>
          <a:blip r:embed="rId3" cstate="print"/>
          <a:srcRect/>
          <a:stretch>
            <a:fillRect/>
          </a:stretch>
        </p:blipFill>
        <p:spPr bwMode="auto">
          <a:xfrm>
            <a:off x="5543549" y="1089407"/>
            <a:ext cx="3162301" cy="2659169"/>
          </a:xfrm>
          <a:prstGeom prst="rect">
            <a:avLst/>
          </a:prstGeom>
          <a:noFill/>
        </p:spPr>
      </p:pic>
      <p:pic>
        <p:nvPicPr>
          <p:cNvPr id="13" name="Picture 2" descr="howitworks">
            <a:hlinkClick r:id="rId4"/>
          </p:cNvPr>
          <p:cNvPicPr>
            <a:picLocks noChangeAspect="1" noChangeArrowheads="1"/>
          </p:cNvPicPr>
          <p:nvPr/>
        </p:nvPicPr>
        <p:blipFill>
          <a:blip r:embed="rId5" cstate="print"/>
          <a:srcRect/>
          <a:stretch>
            <a:fillRect/>
          </a:stretch>
        </p:blipFill>
        <p:spPr bwMode="auto">
          <a:xfrm>
            <a:off x="5534025" y="3794188"/>
            <a:ext cx="3238500" cy="2506600"/>
          </a:xfrm>
          <a:prstGeom prst="rect">
            <a:avLst/>
          </a:prstGeom>
          <a:noFill/>
        </p:spPr>
      </p:pic>
      <p:sp>
        <p:nvSpPr>
          <p:cNvPr id="14" name="Footer Placeholder 1"/>
          <p:cNvSpPr>
            <a:spLocks noGrp="1"/>
          </p:cNvSpPr>
          <p:nvPr>
            <p:ph type="ftr" sz="quarter" idx="16"/>
          </p:nvPr>
        </p:nvSpPr>
        <p:spPr>
          <a:xfrm>
            <a:off x="1295400" y="6492875"/>
            <a:ext cx="6858000" cy="365125"/>
          </a:xfrm>
        </p:spPr>
        <p:txBody>
          <a:bodyPr/>
          <a:lstStyle/>
          <a:p>
            <a:pPr marL="342900" lvl="0" indent="-342900" defTabSz="457200">
              <a:spcBef>
                <a:spcPct val="20000"/>
              </a:spcBef>
              <a:spcAft>
                <a:spcPts val="600"/>
              </a:spcAft>
              <a:defRPr/>
            </a:pPr>
            <a:r>
              <a:rPr lang="en-US" sz="1050" baseline="0" dirty="0">
                <a:solidFill>
                  <a:prstClr val="black">
                    <a:tint val="75000"/>
                  </a:prstClr>
                </a:solidFill>
                <a:latin typeface="Tahoma" pitchFamily="34" charset="0"/>
                <a:cs typeface="Tahoma" pitchFamily="34" charset="0"/>
              </a:rPr>
              <a:t>Distribution authorized to U.S. Department of Defense and U.S. </a:t>
            </a:r>
            <a:r>
              <a:rPr lang="en-US" sz="1050" baseline="0" dirty="0" err="1">
                <a:solidFill>
                  <a:prstClr val="black">
                    <a:tint val="75000"/>
                  </a:prstClr>
                </a:solidFill>
                <a:latin typeface="Tahoma" pitchFamily="34" charset="0"/>
                <a:cs typeface="Tahoma" pitchFamily="34" charset="0"/>
              </a:rPr>
              <a:t>DoD</a:t>
            </a:r>
            <a:r>
              <a:rPr lang="en-US" sz="1050" baseline="0" dirty="0">
                <a:solidFill>
                  <a:prstClr val="black">
                    <a:tint val="75000"/>
                  </a:prstClr>
                </a:solidFill>
                <a:latin typeface="Tahoma" pitchFamily="34" charset="0"/>
                <a:cs typeface="Tahoma" pitchFamily="34" charset="0"/>
              </a:rPr>
              <a:t> contractors only </a:t>
            </a:r>
            <a:br>
              <a:rPr lang="en-US" sz="1050" baseline="0" dirty="0">
                <a:solidFill>
                  <a:prstClr val="black">
                    <a:tint val="75000"/>
                  </a:prstClr>
                </a:solidFill>
                <a:latin typeface="Tahoma" pitchFamily="34" charset="0"/>
                <a:cs typeface="Tahoma" pitchFamily="34" charset="0"/>
              </a:rPr>
            </a:br>
            <a:r>
              <a:rPr lang="en-US" sz="1050" baseline="0" dirty="0">
                <a:solidFill>
                  <a:prstClr val="black">
                    <a:tint val="75000"/>
                  </a:prstClr>
                </a:solidFill>
                <a:latin typeface="Tahoma" pitchFamily="34" charset="0"/>
                <a:cs typeface="Tahoma" pitchFamily="34" charset="0"/>
              </a:rPr>
              <a:t>(Critical Technology) 21 Jan 2010.  Other requests shall be referred to DARPA Technical Information Office.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42778F5A-0C83-444D-B2C1-B5364E49EDFB}" type="slidenum">
              <a:rPr lang="en-US"/>
              <a:pPr/>
              <a:t>6</a:t>
            </a:fld>
            <a:endParaRPr lang="en-US"/>
          </a:p>
        </p:txBody>
      </p:sp>
      <p:sp>
        <p:nvSpPr>
          <p:cNvPr id="69636" name="Content Placeholder 3"/>
          <p:cNvSpPr>
            <a:spLocks noGrp="1"/>
          </p:cNvSpPr>
          <p:nvPr>
            <p:ph sz="quarter" idx="12"/>
          </p:nvPr>
        </p:nvSpPr>
        <p:spPr bwMode="auto">
          <a:xfrm>
            <a:off x="228600" y="1066800"/>
            <a:ext cx="4114800" cy="2362200"/>
          </a:xfrm>
        </p:spPr>
        <p:txBody>
          <a:bodyPr>
            <a:noAutofit/>
          </a:bodyPr>
          <a:lstStyle/>
          <a:p>
            <a:pPr>
              <a:buNone/>
            </a:pPr>
            <a:r>
              <a:rPr lang="en-US" dirty="0" smtClean="0"/>
              <a:t>The </a:t>
            </a:r>
            <a:r>
              <a:rPr lang="en-US" dirty="0" err="1" smtClean="0"/>
              <a:t>Ushahidi</a:t>
            </a:r>
            <a:r>
              <a:rPr lang="en-US" dirty="0" smtClean="0"/>
              <a:t> Platform allows anyone to gather distributed data via SMS, email or web and visualize it on a map or timeline.</a:t>
            </a:r>
          </a:p>
          <a:p>
            <a:endParaRPr lang="en-US" sz="1400" dirty="0" smtClean="0"/>
          </a:p>
          <a:p>
            <a:pPr>
              <a:buNone/>
            </a:pPr>
            <a:r>
              <a:rPr lang="en-US" sz="1400" b="1" dirty="0" smtClean="0">
                <a:solidFill>
                  <a:schemeClr val="accent6"/>
                </a:solidFill>
              </a:rPr>
              <a:t>Open access allowed the following:</a:t>
            </a:r>
          </a:p>
          <a:p>
            <a:pPr marL="177800" indent="-177800">
              <a:spcBef>
                <a:spcPts val="0"/>
              </a:spcBef>
              <a:buFont typeface="Wingdings" pitchFamily="2" charset="2"/>
              <a:buChar char="§"/>
            </a:pPr>
            <a:r>
              <a:rPr lang="en-US" sz="1400" dirty="0" smtClean="0"/>
              <a:t>Ad Hoc 911 service</a:t>
            </a:r>
          </a:p>
          <a:p>
            <a:pPr marL="177800" indent="-177800">
              <a:spcBef>
                <a:spcPts val="0"/>
              </a:spcBef>
              <a:buFont typeface="Wingdings" pitchFamily="2" charset="2"/>
              <a:buChar char="§"/>
            </a:pPr>
            <a:r>
              <a:rPr lang="en-US" sz="1400" dirty="0" smtClean="0"/>
              <a:t>Price gouging reports</a:t>
            </a:r>
          </a:p>
          <a:p>
            <a:pPr marL="177800" indent="-177800">
              <a:spcBef>
                <a:spcPts val="0"/>
              </a:spcBef>
              <a:buFont typeface="Wingdings" pitchFamily="2" charset="2"/>
              <a:buChar char="§"/>
            </a:pPr>
            <a:r>
              <a:rPr lang="en-US" sz="1400" dirty="0" smtClean="0"/>
              <a:t>Internet access locations</a:t>
            </a:r>
          </a:p>
          <a:p>
            <a:pPr marL="177800" indent="-177800">
              <a:spcBef>
                <a:spcPts val="0"/>
              </a:spcBef>
              <a:buFont typeface="Wingdings" pitchFamily="2" charset="2"/>
              <a:buChar char="§"/>
            </a:pPr>
            <a:r>
              <a:rPr lang="en-US" sz="1400" dirty="0" smtClean="0"/>
              <a:t>“Menaces”</a:t>
            </a:r>
          </a:p>
          <a:p>
            <a:pPr marL="177800" indent="-177800">
              <a:spcBef>
                <a:spcPts val="0"/>
              </a:spcBef>
              <a:buFont typeface="Wingdings" pitchFamily="2" charset="2"/>
              <a:buChar char="§"/>
            </a:pPr>
            <a:r>
              <a:rPr lang="en-US" sz="1400" dirty="0" smtClean="0"/>
              <a:t>Infrastructure damage</a:t>
            </a:r>
          </a:p>
          <a:p>
            <a:pPr marL="177800" indent="-177800">
              <a:spcBef>
                <a:spcPts val="0"/>
              </a:spcBef>
              <a:buFont typeface="Wingdings" pitchFamily="2" charset="2"/>
              <a:buChar char="§"/>
            </a:pPr>
            <a:r>
              <a:rPr lang="en-US" sz="1400" dirty="0" smtClean="0"/>
              <a:t>Services available</a:t>
            </a:r>
          </a:p>
          <a:p>
            <a:pPr>
              <a:spcBef>
                <a:spcPts val="0"/>
              </a:spcBef>
            </a:pPr>
            <a:endParaRPr lang="en-US" dirty="0" smtClean="0">
              <a:latin typeface="Tahoma" charset="0"/>
            </a:endParaRPr>
          </a:p>
        </p:txBody>
      </p:sp>
      <p:sp>
        <p:nvSpPr>
          <p:cNvPr id="69639" name="Title 6"/>
          <p:cNvSpPr>
            <a:spLocks noGrp="1"/>
          </p:cNvSpPr>
          <p:nvPr>
            <p:ph type="title"/>
          </p:nvPr>
        </p:nvSpPr>
        <p:spPr/>
        <p:txBody>
          <a:bodyPr/>
          <a:lstStyle/>
          <a:p>
            <a:r>
              <a:rPr lang="en-US" sz="2000" dirty="0" smtClean="0"/>
              <a:t>Sharing and easy access of integrated data promotes digestion and addition of data</a:t>
            </a:r>
            <a:endParaRPr lang="en-US" sz="2000" dirty="0" smtClean="0">
              <a:latin typeface="Tahoma" charset="0"/>
            </a:endParaRPr>
          </a:p>
        </p:txBody>
      </p:sp>
      <p:sp>
        <p:nvSpPr>
          <p:cNvPr id="8" name="Date Placeholder 7"/>
          <p:cNvSpPr>
            <a:spLocks noGrp="1"/>
          </p:cNvSpPr>
          <p:nvPr>
            <p:ph type="dt" sz="quarter" idx="17"/>
          </p:nvPr>
        </p:nvSpPr>
        <p:spPr/>
        <p:txBody>
          <a:bodyPr/>
          <a:lstStyle/>
          <a:p>
            <a:fld id="{93244214-BEBF-4760-B00B-2C59B8C901BE}" type="datetime1">
              <a:rPr lang="en-US"/>
              <a:pPr/>
              <a:t>9/5/16</a:t>
            </a:fld>
            <a:endParaRPr lang="en-US"/>
          </a:p>
        </p:txBody>
      </p:sp>
      <p:pic>
        <p:nvPicPr>
          <p:cNvPr id="9" name="Picture 4"/>
          <p:cNvPicPr>
            <a:picLocks noChangeAspect="1" noChangeArrowheads="1"/>
          </p:cNvPicPr>
          <p:nvPr/>
        </p:nvPicPr>
        <p:blipFill>
          <a:blip r:embed="rId3" cstate="print"/>
          <a:srcRect/>
          <a:stretch>
            <a:fillRect/>
          </a:stretch>
        </p:blipFill>
        <p:spPr bwMode="auto">
          <a:xfrm>
            <a:off x="4267200" y="1146899"/>
            <a:ext cx="4495800" cy="3159451"/>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438149" y="4687122"/>
            <a:ext cx="1862137" cy="1256478"/>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2438400" y="4701804"/>
            <a:ext cx="1843086" cy="1241795"/>
          </a:xfrm>
          <a:prstGeom prst="rect">
            <a:avLst/>
          </a:prstGeom>
          <a:noFill/>
          <a:ln w="9525">
            <a:noFill/>
            <a:miter lim="800000"/>
            <a:headEnd/>
            <a:tailEnd/>
          </a:ln>
        </p:spPr>
      </p:pic>
      <p:pic>
        <p:nvPicPr>
          <p:cNvPr id="12" name="Picture 7"/>
          <p:cNvPicPr>
            <a:picLocks noChangeAspect="1" noChangeArrowheads="1"/>
          </p:cNvPicPr>
          <p:nvPr/>
        </p:nvPicPr>
        <p:blipFill>
          <a:blip r:embed="rId6" cstate="print"/>
          <a:srcRect/>
          <a:stretch>
            <a:fillRect/>
          </a:stretch>
        </p:blipFill>
        <p:spPr bwMode="auto">
          <a:xfrm>
            <a:off x="4405314" y="4704082"/>
            <a:ext cx="1843086" cy="1247950"/>
          </a:xfrm>
          <a:prstGeom prst="rect">
            <a:avLst/>
          </a:prstGeom>
          <a:noFill/>
          <a:ln w="9525">
            <a:noFill/>
            <a:miter lim="800000"/>
            <a:headEnd/>
            <a:tailEnd/>
          </a:ln>
        </p:spPr>
      </p:pic>
      <p:pic>
        <p:nvPicPr>
          <p:cNvPr id="13" name="Picture 8"/>
          <p:cNvPicPr>
            <a:picLocks noChangeAspect="1" noChangeArrowheads="1"/>
          </p:cNvPicPr>
          <p:nvPr/>
        </p:nvPicPr>
        <p:blipFill>
          <a:blip r:embed="rId7" cstate="print"/>
          <a:srcRect/>
          <a:stretch>
            <a:fillRect/>
          </a:stretch>
        </p:blipFill>
        <p:spPr bwMode="auto">
          <a:xfrm>
            <a:off x="6400800" y="4504731"/>
            <a:ext cx="2143125" cy="1438869"/>
          </a:xfrm>
          <a:prstGeom prst="rect">
            <a:avLst/>
          </a:prstGeom>
          <a:noFill/>
          <a:ln w="9525">
            <a:noFill/>
            <a:miter lim="800000"/>
            <a:headEnd/>
            <a:tailEnd/>
          </a:ln>
        </p:spPr>
      </p:pic>
      <p:sp>
        <p:nvSpPr>
          <p:cNvPr id="14" name="TextBox 13"/>
          <p:cNvSpPr txBox="1"/>
          <p:nvPr/>
        </p:nvSpPr>
        <p:spPr>
          <a:xfrm>
            <a:off x="1889182" y="6172200"/>
            <a:ext cx="5365636" cy="369332"/>
          </a:xfrm>
          <a:prstGeom prst="rect">
            <a:avLst/>
          </a:prstGeom>
          <a:noFill/>
        </p:spPr>
        <p:txBody>
          <a:bodyPr wrap="none" rtlCol="0">
            <a:spAutoFit/>
          </a:bodyPr>
          <a:lstStyle/>
          <a:p>
            <a:r>
              <a:rPr lang="en-US" dirty="0" smtClean="0"/>
              <a:t>Building Maps of Port Au Prince as a starting place</a:t>
            </a:r>
            <a:endParaRPr lang="en-US" dirty="0"/>
          </a:p>
        </p:txBody>
      </p:sp>
      <p:sp>
        <p:nvSpPr>
          <p:cNvPr id="15" name="Footer Placeholder 1"/>
          <p:cNvSpPr>
            <a:spLocks noGrp="1"/>
          </p:cNvSpPr>
          <p:nvPr>
            <p:ph type="ftr" sz="quarter" idx="16"/>
          </p:nvPr>
        </p:nvSpPr>
        <p:spPr>
          <a:xfrm>
            <a:off x="1295400" y="6492875"/>
            <a:ext cx="6858000" cy="365125"/>
          </a:xfrm>
        </p:spPr>
        <p:txBody>
          <a:bodyPr/>
          <a:lstStyle/>
          <a:p>
            <a:pPr marL="342900" lvl="0" indent="-342900" defTabSz="457200">
              <a:spcBef>
                <a:spcPct val="20000"/>
              </a:spcBef>
              <a:spcAft>
                <a:spcPts val="600"/>
              </a:spcAft>
              <a:defRPr/>
            </a:pPr>
            <a:r>
              <a:rPr lang="en-US" sz="1050" baseline="0" dirty="0">
                <a:solidFill>
                  <a:prstClr val="black">
                    <a:tint val="75000"/>
                  </a:prstClr>
                </a:solidFill>
                <a:latin typeface="Tahoma" pitchFamily="34" charset="0"/>
                <a:cs typeface="Tahoma" pitchFamily="34" charset="0"/>
              </a:rPr>
              <a:t>Distribution authorized to U.S. Department of Defense and U.S. </a:t>
            </a:r>
            <a:r>
              <a:rPr lang="en-US" sz="1050" baseline="0" dirty="0" err="1">
                <a:solidFill>
                  <a:prstClr val="black">
                    <a:tint val="75000"/>
                  </a:prstClr>
                </a:solidFill>
                <a:latin typeface="Tahoma" pitchFamily="34" charset="0"/>
                <a:cs typeface="Tahoma" pitchFamily="34" charset="0"/>
              </a:rPr>
              <a:t>DoD</a:t>
            </a:r>
            <a:r>
              <a:rPr lang="en-US" sz="1050" baseline="0" dirty="0">
                <a:solidFill>
                  <a:prstClr val="black">
                    <a:tint val="75000"/>
                  </a:prstClr>
                </a:solidFill>
                <a:latin typeface="Tahoma" pitchFamily="34" charset="0"/>
                <a:cs typeface="Tahoma" pitchFamily="34" charset="0"/>
              </a:rPr>
              <a:t> contractors only </a:t>
            </a:r>
            <a:br>
              <a:rPr lang="en-US" sz="1050" baseline="0" dirty="0">
                <a:solidFill>
                  <a:prstClr val="black">
                    <a:tint val="75000"/>
                  </a:prstClr>
                </a:solidFill>
                <a:latin typeface="Tahoma" pitchFamily="34" charset="0"/>
                <a:cs typeface="Tahoma" pitchFamily="34" charset="0"/>
              </a:rPr>
            </a:br>
            <a:r>
              <a:rPr lang="en-US" sz="1050" baseline="0" dirty="0">
                <a:solidFill>
                  <a:prstClr val="black">
                    <a:tint val="75000"/>
                  </a:prstClr>
                </a:solidFill>
                <a:latin typeface="Tahoma" pitchFamily="34" charset="0"/>
                <a:cs typeface="Tahoma" pitchFamily="34" charset="0"/>
              </a:rPr>
              <a:t>(Critical Technology) 21 Jan 2010.  Other requests shall be referred to DARPA Technical Information Office. </a:t>
            </a:r>
          </a:p>
        </p:txBody>
      </p:sp>
      <p:sp>
        <p:nvSpPr>
          <p:cNvPr id="16" name="TextBox 15"/>
          <p:cNvSpPr txBox="1"/>
          <p:nvPr/>
        </p:nvSpPr>
        <p:spPr>
          <a:xfrm>
            <a:off x="762000" y="5943600"/>
            <a:ext cx="1142236" cy="276999"/>
          </a:xfrm>
          <a:prstGeom prst="rect">
            <a:avLst/>
          </a:prstGeom>
          <a:noFill/>
        </p:spPr>
        <p:txBody>
          <a:bodyPr wrap="none" rtlCol="0">
            <a:spAutoFit/>
          </a:bodyPr>
          <a:lstStyle/>
          <a:p>
            <a:pPr algn="ctr"/>
            <a:r>
              <a:rPr lang="en-US" sz="1200" baseline="0" dirty="0" smtClean="0">
                <a:latin typeface="Tahoma"/>
                <a:cs typeface="Tahoma"/>
              </a:rPr>
              <a:t>6 Jan (day -6)</a:t>
            </a:r>
          </a:p>
        </p:txBody>
      </p:sp>
      <p:sp>
        <p:nvSpPr>
          <p:cNvPr id="17" name="TextBox 16"/>
          <p:cNvSpPr txBox="1"/>
          <p:nvPr/>
        </p:nvSpPr>
        <p:spPr>
          <a:xfrm>
            <a:off x="2797646" y="5943600"/>
            <a:ext cx="1281697" cy="276999"/>
          </a:xfrm>
          <a:prstGeom prst="rect">
            <a:avLst/>
          </a:prstGeom>
          <a:noFill/>
        </p:spPr>
        <p:txBody>
          <a:bodyPr wrap="none" rtlCol="0">
            <a:spAutoFit/>
          </a:bodyPr>
          <a:lstStyle/>
          <a:p>
            <a:pPr algn="ctr"/>
            <a:r>
              <a:rPr lang="en-US" sz="1200" baseline="0" dirty="0" smtClean="0">
                <a:latin typeface="Tahoma"/>
                <a:cs typeface="Tahoma"/>
              </a:rPr>
              <a:t>13 Jan (day +1)</a:t>
            </a:r>
          </a:p>
        </p:txBody>
      </p:sp>
      <p:sp>
        <p:nvSpPr>
          <p:cNvPr id="18" name="TextBox 17"/>
          <p:cNvSpPr txBox="1"/>
          <p:nvPr/>
        </p:nvSpPr>
        <p:spPr>
          <a:xfrm>
            <a:off x="4893496" y="5943600"/>
            <a:ext cx="1281697" cy="276999"/>
          </a:xfrm>
          <a:prstGeom prst="rect">
            <a:avLst/>
          </a:prstGeom>
          <a:noFill/>
        </p:spPr>
        <p:txBody>
          <a:bodyPr wrap="none" rtlCol="0">
            <a:spAutoFit/>
          </a:bodyPr>
          <a:lstStyle/>
          <a:p>
            <a:pPr algn="ctr"/>
            <a:r>
              <a:rPr lang="en-US" sz="1200" baseline="0" dirty="0" smtClean="0">
                <a:latin typeface="Tahoma"/>
                <a:cs typeface="Tahoma"/>
              </a:rPr>
              <a:t>15 Jan (day +3)</a:t>
            </a:r>
          </a:p>
        </p:txBody>
      </p:sp>
      <p:sp>
        <p:nvSpPr>
          <p:cNvPr id="19" name="TextBox 18"/>
          <p:cNvSpPr txBox="1"/>
          <p:nvPr/>
        </p:nvSpPr>
        <p:spPr>
          <a:xfrm>
            <a:off x="6959061" y="5943600"/>
            <a:ext cx="1365054" cy="276999"/>
          </a:xfrm>
          <a:prstGeom prst="rect">
            <a:avLst/>
          </a:prstGeom>
          <a:noFill/>
        </p:spPr>
        <p:txBody>
          <a:bodyPr wrap="none" rtlCol="0">
            <a:spAutoFit/>
          </a:bodyPr>
          <a:lstStyle/>
          <a:p>
            <a:pPr algn="ctr"/>
            <a:r>
              <a:rPr lang="en-US" sz="1200" baseline="0" dirty="0" smtClean="0">
                <a:latin typeface="Tahoma"/>
                <a:cs typeface="Tahoma"/>
              </a:rPr>
              <a:t>30 Jan (day +18)</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8194"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8195" name="AutoShape 3"/>
          <p:cNvSpPr>
            <a:spLocks/>
          </p:cNvSpPr>
          <p:nvPr/>
        </p:nvSpPr>
        <p:spPr bwMode="auto">
          <a:xfrm>
            <a:off x="204787" y="3619500"/>
            <a:ext cx="8634413" cy="2932113"/>
          </a:xfrm>
          <a:prstGeom prst="roundRect">
            <a:avLst>
              <a:gd name="adj" fmla="val 16667"/>
            </a:avLst>
          </a:prstGeom>
          <a:gradFill rotWithShape="0">
            <a:gsLst>
              <a:gs pos="0">
                <a:srgbClr val="85C2FF"/>
              </a:gs>
              <a:gs pos="39998">
                <a:srgbClr val="85C2FF"/>
              </a:gs>
              <a:gs pos="70000">
                <a:srgbClr val="C4D6EB"/>
              </a:gs>
              <a:gs pos="100000">
                <a:srgbClr val="205867"/>
              </a:gs>
              <a:gs pos="100000">
                <a:srgbClr val="FFEBFA"/>
              </a:gs>
            </a:gsLst>
            <a:path path="rect">
              <a:fillToRect l="100000" t="100000"/>
            </a:path>
          </a:gradFill>
          <a:ln w="25400" cap="flat">
            <a:solidFill>
              <a:srgbClr val="395E89"/>
            </a:solidFill>
            <a:prstDash val="solid"/>
            <a:round/>
            <a:headEnd type="none" w="med" len="med"/>
            <a:tailEnd type="none" w="med" len="med"/>
          </a:ln>
        </p:spPr>
        <p:txBody>
          <a:bodyPr lIns="0" tIns="0" rIns="0" bIns="0"/>
          <a:lstStyle/>
          <a:p>
            <a:endParaRPr lang="en-US"/>
          </a:p>
        </p:txBody>
      </p:sp>
      <p:sp>
        <p:nvSpPr>
          <p:cNvPr id="8196" name="AutoShape 4"/>
          <p:cNvSpPr>
            <a:spLocks/>
          </p:cNvSpPr>
          <p:nvPr/>
        </p:nvSpPr>
        <p:spPr bwMode="auto">
          <a:xfrm>
            <a:off x="3276600" y="4114800"/>
            <a:ext cx="2209800" cy="2284413"/>
          </a:xfrm>
          <a:prstGeom prst="roundRect">
            <a:avLst>
              <a:gd name="adj" fmla="val 16667"/>
            </a:avLst>
          </a:prstGeom>
          <a:gradFill rotWithShape="0">
            <a:gsLst>
              <a:gs pos="0">
                <a:srgbClr val="284A72"/>
              </a:gs>
              <a:gs pos="50000">
                <a:srgbClr val="3B6BA4"/>
              </a:gs>
              <a:gs pos="100000">
                <a:srgbClr val="4680C5"/>
              </a:gs>
            </a:gsLst>
            <a:lin ang="5400000" scaled="1"/>
          </a:gradFill>
          <a:ln w="25400" cap="flat">
            <a:solidFill>
              <a:srgbClr val="395E89"/>
            </a:solidFill>
            <a:prstDash val="solid"/>
            <a:round/>
            <a:headEnd type="none" w="med" len="med"/>
            <a:tailEnd type="none" w="med" len="med"/>
          </a:ln>
        </p:spPr>
        <p:txBody>
          <a:bodyPr lIns="0" tIns="0" rIns="0" bIns="0"/>
          <a:lstStyle/>
          <a:p>
            <a:endParaRPr lang="en-US"/>
          </a:p>
        </p:txBody>
      </p:sp>
      <p:sp>
        <p:nvSpPr>
          <p:cNvPr id="8197" name="Rectangle 5"/>
          <p:cNvSpPr>
            <a:spLocks noGrp="1" noChangeArrowheads="1"/>
          </p:cNvSpPr>
          <p:nvPr>
            <p:ph type="title"/>
          </p:nvPr>
        </p:nvSpPr>
        <p:spPr>
          <a:ln/>
        </p:spPr>
        <p:txBody>
          <a:bodyPr/>
          <a:lstStyle/>
          <a:p>
            <a:r>
              <a:rPr lang="en-US"/>
              <a:t>More Eyes Vision and Implementation</a:t>
            </a:r>
          </a:p>
        </p:txBody>
      </p:sp>
      <p:sp>
        <p:nvSpPr>
          <p:cNvPr id="8198" name="Rectangle 6"/>
          <p:cNvSpPr>
            <a:spLocks noGrp="1" noChangeArrowheads="1"/>
          </p:cNvSpPr>
          <p:nvPr>
            <p:ph type="body" idx="1"/>
          </p:nvPr>
        </p:nvSpPr>
        <p:spPr>
          <a:xfrm>
            <a:off x="222250" y="1069975"/>
            <a:ext cx="8235950" cy="5287963"/>
          </a:xfrm>
          <a:ln/>
        </p:spPr>
        <p:txBody>
          <a:bodyPr/>
          <a:lstStyle/>
          <a:p>
            <a:pPr marL="823913" indent="-823913">
              <a:spcBef>
                <a:spcPct val="0"/>
              </a:spcBef>
              <a:buFont typeface="Arial" charset="0"/>
              <a:buNone/>
            </a:pPr>
            <a:r>
              <a:rPr lang="en-US" sz="1600" b="1" u="sng" dirty="0">
                <a:solidFill>
                  <a:srgbClr val="632423"/>
                </a:solidFill>
              </a:rPr>
              <a:t>Vision:</a:t>
            </a:r>
            <a:r>
              <a:rPr lang="en-US" sz="1600" dirty="0">
                <a:solidFill>
                  <a:srgbClr val="632423"/>
                </a:solidFill>
              </a:rPr>
              <a:t>   </a:t>
            </a:r>
            <a:r>
              <a:rPr lang="en-US" sz="1600" dirty="0"/>
              <a:t>Increase the speed and effectiveness of information </a:t>
            </a:r>
            <a:r>
              <a:rPr lang="en-US" sz="1600" dirty="0" smtClean="0"/>
              <a:t>collection through the use of novel crowd sourcing techniques.  Combine crowd sourced information with existing information in order to provide a collaborative visualization and analytical interface to better understand regional stability in Afghanistan. </a:t>
            </a:r>
            <a:endParaRPr lang="en-US" dirty="0"/>
          </a:p>
          <a:p>
            <a:pPr marL="2338388" lvl="2" indent="-292100">
              <a:spcBef>
                <a:spcPts val="0"/>
              </a:spcBef>
              <a:spcAft>
                <a:spcPts val="300"/>
              </a:spcAft>
              <a:buSzPct val="99000"/>
              <a:buFont typeface="Arial" charset="0"/>
              <a:buAutoNum type="arabicPeriod"/>
            </a:pPr>
            <a:r>
              <a:rPr lang="en-US" b="1" dirty="0"/>
              <a:t>Catalyze real-time, outside the wire, white data collection and data dissemination</a:t>
            </a:r>
            <a:endParaRPr lang="en-US" b="1" dirty="0">
              <a:ea typeface="ヒラギノ角ゴ ProN W6" charset="0"/>
              <a:cs typeface="ヒラギノ角ゴ ProN W6" charset="0"/>
            </a:endParaRPr>
          </a:p>
          <a:p>
            <a:pPr marL="2338388" lvl="2" indent="-292100">
              <a:spcBef>
                <a:spcPts val="0"/>
              </a:spcBef>
              <a:spcAft>
                <a:spcPts val="300"/>
              </a:spcAft>
              <a:buSzPct val="99000"/>
              <a:buFont typeface="Arial" charset="0"/>
              <a:buAutoNum type="arabicPeriod"/>
            </a:pPr>
            <a:r>
              <a:rPr lang="en-US" b="1" dirty="0"/>
              <a:t>Assimilate real time and latent data streams into a common dataset</a:t>
            </a:r>
            <a:endParaRPr lang="en-US" b="1" dirty="0">
              <a:ea typeface="ヒラギノ角ゴ ProN W6" charset="0"/>
              <a:cs typeface="ヒラギノ角ゴ ProN W6" charset="0"/>
            </a:endParaRPr>
          </a:p>
          <a:p>
            <a:pPr marL="2338388" lvl="2" indent="-292100">
              <a:spcBef>
                <a:spcPts val="0"/>
              </a:spcBef>
              <a:spcAft>
                <a:spcPts val="300"/>
              </a:spcAft>
              <a:buSzPct val="99000"/>
              <a:buFont typeface="Arial" charset="0"/>
              <a:buAutoNum type="arabicPeriod"/>
            </a:pPr>
            <a:r>
              <a:rPr lang="en-US" b="1" dirty="0"/>
              <a:t>Create a graphical user interface for quasi-static datasets and high volume </a:t>
            </a:r>
            <a:r>
              <a:rPr lang="en-US" b="1" dirty="0" smtClean="0"/>
              <a:t>real-time</a:t>
            </a:r>
            <a:endParaRPr lang="en-US" b="1" dirty="0">
              <a:ea typeface="ヒラギノ角ゴ ProN W6" charset="0"/>
              <a:cs typeface="ヒラギノ角ゴ ProN W6" charset="0"/>
            </a:endParaRPr>
          </a:p>
        </p:txBody>
      </p:sp>
      <p:grpSp>
        <p:nvGrpSpPr>
          <p:cNvPr id="2" name="Group 7"/>
          <p:cNvGrpSpPr>
            <a:grpSpLocks/>
          </p:cNvGrpSpPr>
          <p:nvPr/>
        </p:nvGrpSpPr>
        <p:grpSpPr bwMode="auto">
          <a:xfrm>
            <a:off x="3586163" y="5300663"/>
            <a:ext cx="460375" cy="560387"/>
            <a:chOff x="0" y="0"/>
            <a:chExt cx="290" cy="353"/>
          </a:xfrm>
        </p:grpSpPr>
        <p:sp>
          <p:nvSpPr>
            <p:cNvPr id="8200" name="AutoShape 8"/>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chemeClr val="accent1"/>
            </a:solidFill>
            <a:ln w="25400" cap="flat">
              <a:noFill/>
              <a:round/>
              <a:headEnd type="none" w="med" len="med"/>
              <a:tailEnd type="none" w="med" len="med"/>
            </a:ln>
          </p:spPr>
          <p:txBody>
            <a:bodyPr lIns="0" tIns="0" rIns="0" bIns="0"/>
            <a:lstStyle/>
            <a:p>
              <a:endParaRPr lang="en-US"/>
            </a:p>
          </p:txBody>
        </p:sp>
        <p:sp>
          <p:nvSpPr>
            <p:cNvPr id="8201" name="AutoShape 9"/>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25400" cap="flat">
              <a:solidFill>
                <a:schemeClr val="tx1"/>
              </a:solidFill>
              <a:prstDash val="solid"/>
              <a:round/>
              <a:headEnd type="none" w="med" len="med"/>
              <a:tailEnd type="none" w="med" len="med"/>
            </a:ln>
          </p:spPr>
          <p:txBody>
            <a:bodyPr lIns="0" tIns="0" rIns="0" bIns="0"/>
            <a:lstStyle/>
            <a:p>
              <a:endParaRPr lang="en-US"/>
            </a:p>
          </p:txBody>
        </p:sp>
      </p:grpSp>
      <p:grpSp>
        <p:nvGrpSpPr>
          <p:cNvPr id="3" name="Group 10"/>
          <p:cNvGrpSpPr>
            <a:grpSpLocks/>
          </p:cNvGrpSpPr>
          <p:nvPr/>
        </p:nvGrpSpPr>
        <p:grpSpPr bwMode="auto">
          <a:xfrm>
            <a:off x="4200525" y="5334000"/>
            <a:ext cx="460375" cy="560388"/>
            <a:chOff x="0" y="0"/>
            <a:chExt cx="290" cy="353"/>
          </a:xfrm>
        </p:grpSpPr>
        <p:sp>
          <p:nvSpPr>
            <p:cNvPr id="8203" name="AutoShape 11"/>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chemeClr val="accent1"/>
            </a:solidFill>
            <a:ln w="25400" cap="flat">
              <a:noFill/>
              <a:round/>
              <a:headEnd type="none" w="med" len="med"/>
              <a:tailEnd type="none" w="med" len="med"/>
            </a:ln>
          </p:spPr>
          <p:txBody>
            <a:bodyPr lIns="0" tIns="0" rIns="0" bIns="0"/>
            <a:lstStyle/>
            <a:p>
              <a:endParaRPr lang="en-US"/>
            </a:p>
          </p:txBody>
        </p:sp>
        <p:sp>
          <p:nvSpPr>
            <p:cNvPr id="8204" name="AutoShape 12"/>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25400" cap="flat">
              <a:solidFill>
                <a:schemeClr val="tx1"/>
              </a:solidFill>
              <a:prstDash val="solid"/>
              <a:round/>
              <a:headEnd type="none" w="med" len="med"/>
              <a:tailEnd type="none" w="med" len="med"/>
            </a:ln>
          </p:spPr>
          <p:txBody>
            <a:bodyPr lIns="0" tIns="0" rIns="0" bIns="0"/>
            <a:lstStyle/>
            <a:p>
              <a:endParaRPr lang="en-US"/>
            </a:p>
          </p:txBody>
        </p:sp>
      </p:grpSp>
      <p:grpSp>
        <p:nvGrpSpPr>
          <p:cNvPr id="4" name="Group 13"/>
          <p:cNvGrpSpPr>
            <a:grpSpLocks/>
          </p:cNvGrpSpPr>
          <p:nvPr/>
        </p:nvGrpSpPr>
        <p:grpSpPr bwMode="auto">
          <a:xfrm>
            <a:off x="3578224" y="4367212"/>
            <a:ext cx="460375" cy="560388"/>
            <a:chOff x="0" y="0"/>
            <a:chExt cx="290" cy="353"/>
          </a:xfrm>
        </p:grpSpPr>
        <p:sp>
          <p:nvSpPr>
            <p:cNvPr id="8206" name="AutoShape 14"/>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chemeClr val="accent1"/>
            </a:solidFill>
            <a:ln w="25400" cap="flat">
              <a:noFill/>
              <a:round/>
              <a:headEnd type="none" w="med" len="med"/>
              <a:tailEnd type="none" w="med" len="med"/>
            </a:ln>
          </p:spPr>
          <p:txBody>
            <a:bodyPr lIns="0" tIns="0" rIns="0" bIns="0"/>
            <a:lstStyle/>
            <a:p>
              <a:endParaRPr lang="en-US"/>
            </a:p>
          </p:txBody>
        </p:sp>
        <p:sp>
          <p:nvSpPr>
            <p:cNvPr id="8207" name="AutoShape 15"/>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25400" cap="flat">
              <a:solidFill>
                <a:schemeClr val="tx1"/>
              </a:solidFill>
              <a:prstDash val="solid"/>
              <a:round/>
              <a:headEnd type="none" w="med" len="med"/>
              <a:tailEnd type="none" w="med" len="med"/>
            </a:ln>
          </p:spPr>
          <p:txBody>
            <a:bodyPr lIns="0" tIns="0" rIns="0" bIns="0"/>
            <a:lstStyle/>
            <a:p>
              <a:endParaRPr lang="en-US"/>
            </a:p>
          </p:txBody>
        </p:sp>
      </p:grpSp>
      <p:sp>
        <p:nvSpPr>
          <p:cNvPr id="8208" name="Rectangle 16"/>
          <p:cNvSpPr>
            <a:spLocks/>
          </p:cNvSpPr>
          <p:nvPr/>
        </p:nvSpPr>
        <p:spPr bwMode="auto">
          <a:xfrm>
            <a:off x="3386138" y="5908675"/>
            <a:ext cx="863600" cy="279400"/>
          </a:xfrm>
          <a:prstGeom prst="rect">
            <a:avLst/>
          </a:prstGeom>
          <a:noFill/>
          <a:ln w="12700" cap="rnd">
            <a:noFill/>
            <a:round/>
            <a:headEnd type="none" w="med" len="med"/>
            <a:tailEnd type="none" w="med" len="med"/>
          </a:ln>
        </p:spPr>
        <p:txBody>
          <a:bodyPr lIns="38100" tIns="38100" rIns="38100" bIns="38100"/>
          <a:lstStyle/>
          <a:p>
            <a:pPr algn="ctr"/>
            <a:r>
              <a:rPr lang="en-US" sz="1100" b="1" baseline="-40000" dirty="0" smtClean="0">
                <a:solidFill>
                  <a:schemeClr val="bg1"/>
                </a:solidFill>
                <a:latin typeface="Tahoma" charset="0"/>
                <a:cs typeface="Tahoma" charset="0"/>
                <a:sym typeface="Tahoma" charset="0"/>
              </a:rPr>
              <a:t>Crowd Source </a:t>
            </a:r>
            <a:r>
              <a:rPr lang="en-US" sz="1100" b="1" baseline="-40000" dirty="0">
                <a:solidFill>
                  <a:schemeClr val="bg1"/>
                </a:solidFill>
                <a:latin typeface="Tahoma" charset="0"/>
                <a:cs typeface="Tahoma" charset="0"/>
                <a:sym typeface="Tahoma" charset="0"/>
              </a:rPr>
              <a:t>Database</a:t>
            </a:r>
          </a:p>
        </p:txBody>
      </p:sp>
      <p:sp>
        <p:nvSpPr>
          <p:cNvPr id="8209" name="Rectangle 17"/>
          <p:cNvSpPr>
            <a:spLocks/>
          </p:cNvSpPr>
          <p:nvPr/>
        </p:nvSpPr>
        <p:spPr bwMode="auto">
          <a:xfrm>
            <a:off x="4013200" y="5929313"/>
            <a:ext cx="863600" cy="279400"/>
          </a:xfrm>
          <a:prstGeom prst="rect">
            <a:avLst/>
          </a:prstGeom>
          <a:noFill/>
          <a:ln w="12700" cap="rnd">
            <a:noFill/>
            <a:round/>
            <a:headEnd type="none" w="med" len="med"/>
            <a:tailEnd type="none" w="med" len="med"/>
          </a:ln>
        </p:spPr>
        <p:txBody>
          <a:bodyPr lIns="38100" tIns="38100" rIns="38100" bIns="38100"/>
          <a:lstStyle/>
          <a:p>
            <a:pPr algn="ctr"/>
            <a:r>
              <a:rPr lang="en-US" sz="1100" b="1" baseline="-40000" dirty="0" smtClean="0">
                <a:solidFill>
                  <a:schemeClr val="bg1"/>
                </a:solidFill>
                <a:latin typeface="Tahoma" charset="0"/>
                <a:cs typeface="Tahoma" charset="0"/>
                <a:sym typeface="Tahoma" charset="0"/>
              </a:rPr>
              <a:t>PIMMS</a:t>
            </a:r>
            <a:endParaRPr lang="en-US" sz="1100" b="1" baseline="-40000" dirty="0">
              <a:solidFill>
                <a:schemeClr val="bg1"/>
              </a:solidFill>
              <a:latin typeface="Tahoma" charset="0"/>
              <a:cs typeface="Tahoma" charset="0"/>
              <a:sym typeface="Tahoma" charset="0"/>
            </a:endParaRPr>
          </a:p>
        </p:txBody>
      </p:sp>
      <p:sp>
        <p:nvSpPr>
          <p:cNvPr id="8210" name="Rectangle 18"/>
          <p:cNvSpPr>
            <a:spLocks/>
          </p:cNvSpPr>
          <p:nvPr/>
        </p:nvSpPr>
        <p:spPr bwMode="auto">
          <a:xfrm>
            <a:off x="3403600" y="4978400"/>
            <a:ext cx="863600" cy="279400"/>
          </a:xfrm>
          <a:prstGeom prst="rect">
            <a:avLst/>
          </a:prstGeom>
          <a:noFill/>
          <a:ln w="12700" cap="rnd">
            <a:noFill/>
            <a:round/>
            <a:headEnd type="none" w="med" len="med"/>
            <a:tailEnd type="none" w="med" len="med"/>
          </a:ln>
        </p:spPr>
        <p:txBody>
          <a:bodyPr lIns="38100" tIns="38100" rIns="38100" bIns="38100"/>
          <a:lstStyle/>
          <a:p>
            <a:pPr algn="ctr"/>
            <a:r>
              <a:rPr lang="en-US" sz="1100" b="1" baseline="-40000" dirty="0" smtClean="0">
                <a:solidFill>
                  <a:schemeClr val="bg1"/>
                </a:solidFill>
                <a:latin typeface="Tahoma" charset="0"/>
                <a:cs typeface="Tahoma" charset="0"/>
                <a:sym typeface="Tahoma" charset="0"/>
              </a:rPr>
              <a:t>AIDC</a:t>
            </a:r>
            <a:endParaRPr lang="en-US" sz="1100" b="1" baseline="-40000" dirty="0">
              <a:solidFill>
                <a:schemeClr val="bg1"/>
              </a:solidFill>
              <a:latin typeface="Tahoma" charset="0"/>
              <a:cs typeface="Tahoma" charset="0"/>
              <a:sym typeface="Tahoma" charset="0"/>
            </a:endParaRPr>
          </a:p>
        </p:txBody>
      </p:sp>
      <p:pic>
        <p:nvPicPr>
          <p:cNvPr id="8211" name="Picture 19"/>
          <p:cNvPicPr>
            <a:picLocks noChangeArrowheads="1"/>
          </p:cNvPicPr>
          <p:nvPr/>
        </p:nvPicPr>
        <p:blipFill>
          <a:blip r:embed="rId4" cstate="print"/>
          <a:srcRect/>
          <a:stretch>
            <a:fillRect/>
          </a:stretch>
        </p:blipFill>
        <p:spPr bwMode="auto">
          <a:xfrm>
            <a:off x="1189038" y="5403850"/>
            <a:ext cx="1079500" cy="1077913"/>
          </a:xfrm>
          <a:prstGeom prst="rect">
            <a:avLst/>
          </a:prstGeom>
          <a:noFill/>
          <a:ln w="12700" cap="rnd">
            <a:noFill/>
            <a:round/>
            <a:headEnd/>
            <a:tailEnd/>
          </a:ln>
        </p:spPr>
      </p:pic>
      <p:pic>
        <p:nvPicPr>
          <p:cNvPr id="8212" name="Picture 20"/>
          <p:cNvPicPr>
            <a:picLocks noChangeArrowheads="1"/>
          </p:cNvPicPr>
          <p:nvPr/>
        </p:nvPicPr>
        <p:blipFill>
          <a:blip r:embed="rId5" cstate="print"/>
          <a:srcRect/>
          <a:stretch>
            <a:fillRect/>
          </a:stretch>
        </p:blipFill>
        <p:spPr bwMode="auto">
          <a:xfrm>
            <a:off x="1566863" y="4206875"/>
            <a:ext cx="593725" cy="798513"/>
          </a:xfrm>
          <a:prstGeom prst="rect">
            <a:avLst/>
          </a:prstGeom>
          <a:noFill/>
          <a:ln w="12700" cap="rnd">
            <a:noFill/>
            <a:round/>
            <a:headEnd/>
            <a:tailEnd/>
          </a:ln>
        </p:spPr>
      </p:pic>
      <p:pic>
        <p:nvPicPr>
          <p:cNvPr id="8213" name="Picture 21"/>
          <p:cNvPicPr>
            <a:picLocks noChangeArrowheads="1"/>
          </p:cNvPicPr>
          <p:nvPr/>
        </p:nvPicPr>
        <p:blipFill>
          <a:blip r:embed="rId6" cstate="print"/>
          <a:srcRect/>
          <a:stretch>
            <a:fillRect/>
          </a:stretch>
        </p:blipFill>
        <p:spPr bwMode="auto">
          <a:xfrm>
            <a:off x="762000" y="4572000"/>
            <a:ext cx="565150" cy="844550"/>
          </a:xfrm>
          <a:prstGeom prst="rect">
            <a:avLst/>
          </a:prstGeom>
          <a:noFill/>
          <a:ln w="12700" cap="rnd">
            <a:noFill/>
            <a:round/>
            <a:headEnd/>
            <a:tailEnd/>
          </a:ln>
        </p:spPr>
      </p:pic>
      <p:sp>
        <p:nvSpPr>
          <p:cNvPr id="8214" name="AutoShape 22"/>
          <p:cNvSpPr>
            <a:spLocks/>
          </p:cNvSpPr>
          <p:nvPr/>
        </p:nvSpPr>
        <p:spPr bwMode="auto">
          <a:xfrm rot="1979999">
            <a:off x="2035175" y="4968875"/>
            <a:ext cx="1660525" cy="98425"/>
          </a:xfrm>
          <a:prstGeom prst="leftRightArrow">
            <a:avLst>
              <a:gd name="adj1" fmla="val 50000"/>
              <a:gd name="adj2" fmla="val 49988"/>
            </a:avLst>
          </a:prstGeom>
          <a:solidFill>
            <a:srgbClr val="632423"/>
          </a:solidFill>
          <a:ln w="25400" cap="flat">
            <a:solidFill>
              <a:srgbClr val="632423"/>
            </a:solidFill>
            <a:prstDash val="solid"/>
            <a:round/>
            <a:headEnd type="none" w="med" len="med"/>
            <a:tailEnd type="none" w="med" len="med"/>
          </a:ln>
        </p:spPr>
        <p:txBody>
          <a:bodyPr lIns="0" tIns="0" rIns="0" bIns="0"/>
          <a:lstStyle/>
          <a:p>
            <a:endParaRPr lang="en-US"/>
          </a:p>
        </p:txBody>
      </p:sp>
      <p:sp>
        <p:nvSpPr>
          <p:cNvPr id="8215" name="AutoShape 23"/>
          <p:cNvSpPr>
            <a:spLocks/>
          </p:cNvSpPr>
          <p:nvPr/>
        </p:nvSpPr>
        <p:spPr bwMode="auto">
          <a:xfrm rot="-900000">
            <a:off x="2217738" y="5837238"/>
            <a:ext cx="1352550" cy="106362"/>
          </a:xfrm>
          <a:prstGeom prst="leftRightArrow">
            <a:avLst>
              <a:gd name="adj1" fmla="val 50000"/>
              <a:gd name="adj2" fmla="val 49806"/>
            </a:avLst>
          </a:prstGeom>
          <a:solidFill>
            <a:srgbClr val="632423"/>
          </a:solidFill>
          <a:ln w="25400" cap="flat">
            <a:solidFill>
              <a:srgbClr val="632423"/>
            </a:solidFill>
            <a:prstDash val="solid"/>
            <a:round/>
            <a:headEnd type="none" w="med" len="med"/>
            <a:tailEnd type="none" w="med" len="med"/>
          </a:ln>
        </p:spPr>
        <p:txBody>
          <a:bodyPr lIns="0" tIns="0" rIns="0" bIns="0"/>
          <a:lstStyle/>
          <a:p>
            <a:endParaRPr lang="en-US"/>
          </a:p>
        </p:txBody>
      </p:sp>
      <p:sp>
        <p:nvSpPr>
          <p:cNvPr id="8216" name="AutoShape 24"/>
          <p:cNvSpPr>
            <a:spLocks/>
          </p:cNvSpPr>
          <p:nvPr/>
        </p:nvSpPr>
        <p:spPr bwMode="auto">
          <a:xfrm rot="899999">
            <a:off x="1366838" y="5272088"/>
            <a:ext cx="2200275" cy="120650"/>
          </a:xfrm>
          <a:prstGeom prst="leftRightArrow">
            <a:avLst>
              <a:gd name="adj1" fmla="val 50000"/>
              <a:gd name="adj2" fmla="val 50151"/>
            </a:avLst>
          </a:prstGeom>
          <a:solidFill>
            <a:srgbClr val="632423"/>
          </a:solidFill>
          <a:ln w="25400" cap="flat">
            <a:solidFill>
              <a:srgbClr val="632423"/>
            </a:solidFill>
            <a:prstDash val="solid"/>
            <a:round/>
            <a:headEnd type="none" w="med" len="med"/>
            <a:tailEnd type="none" w="med" len="med"/>
          </a:ln>
        </p:spPr>
        <p:txBody>
          <a:bodyPr lIns="0" tIns="0" rIns="0" bIns="0"/>
          <a:lstStyle/>
          <a:p>
            <a:endParaRPr lang="en-US"/>
          </a:p>
        </p:txBody>
      </p:sp>
      <p:sp>
        <p:nvSpPr>
          <p:cNvPr id="8217" name="AutoShape 25"/>
          <p:cNvSpPr>
            <a:spLocks/>
          </p:cNvSpPr>
          <p:nvPr/>
        </p:nvSpPr>
        <p:spPr bwMode="auto">
          <a:xfrm>
            <a:off x="5486399" y="4649788"/>
            <a:ext cx="926275" cy="955675"/>
          </a:xfrm>
          <a:prstGeom prst="rightArrow">
            <a:avLst>
              <a:gd name="adj1" fmla="val 50000"/>
              <a:gd name="adj2" fmla="val 50000"/>
            </a:avLst>
          </a:prstGeom>
          <a:solidFill>
            <a:srgbClr val="4F81BD"/>
          </a:solidFill>
          <a:ln w="25400" cap="flat">
            <a:solidFill>
              <a:srgbClr val="395E89"/>
            </a:solidFill>
            <a:prstDash val="solid"/>
            <a:round/>
            <a:headEnd type="none" w="med" len="med"/>
            <a:tailEnd type="none" w="med" len="med"/>
          </a:ln>
        </p:spPr>
        <p:txBody>
          <a:bodyPr lIns="0" tIns="0" rIns="0" bIns="0"/>
          <a:lstStyle/>
          <a:p>
            <a:endParaRPr lang="en-US"/>
          </a:p>
        </p:txBody>
      </p:sp>
      <p:sp>
        <p:nvSpPr>
          <p:cNvPr id="8218" name="Rectangle 26"/>
          <p:cNvSpPr>
            <a:spLocks/>
          </p:cNvSpPr>
          <p:nvPr/>
        </p:nvSpPr>
        <p:spPr bwMode="auto">
          <a:xfrm>
            <a:off x="3276600" y="3657600"/>
            <a:ext cx="2024063" cy="508000"/>
          </a:xfrm>
          <a:prstGeom prst="rect">
            <a:avLst/>
          </a:prstGeom>
          <a:noFill/>
          <a:ln w="12700" cap="rnd">
            <a:noFill/>
            <a:round/>
            <a:headEnd type="none" w="med" len="med"/>
            <a:tailEnd type="none" w="med" len="med"/>
          </a:ln>
        </p:spPr>
        <p:txBody>
          <a:bodyPr lIns="38100" tIns="38100" rIns="38100" bIns="38100"/>
          <a:lstStyle/>
          <a:p>
            <a:pPr algn="ctr"/>
            <a:r>
              <a:rPr lang="en-US" sz="1600" b="1" baseline="-27000" dirty="0">
                <a:solidFill>
                  <a:schemeClr val="bg1"/>
                </a:solidFill>
                <a:latin typeface="Tahoma" charset="0"/>
                <a:cs typeface="Tahoma" charset="0"/>
                <a:sym typeface="Tahoma" charset="0"/>
              </a:rPr>
              <a:t>More Eyes</a:t>
            </a:r>
          </a:p>
          <a:p>
            <a:r>
              <a:rPr lang="en-US" sz="1600" b="1" baseline="-27000" dirty="0">
                <a:solidFill>
                  <a:schemeClr val="bg1"/>
                </a:solidFill>
                <a:latin typeface="Tahoma" charset="0"/>
                <a:cs typeface="Tahoma" charset="0"/>
                <a:sym typeface="Tahoma" charset="0"/>
              </a:rPr>
              <a:t>Assimilated Data Repository</a:t>
            </a:r>
          </a:p>
        </p:txBody>
      </p:sp>
      <p:sp>
        <p:nvSpPr>
          <p:cNvPr id="8225" name="Rectangle 33"/>
          <p:cNvSpPr>
            <a:spLocks/>
          </p:cNvSpPr>
          <p:nvPr/>
        </p:nvSpPr>
        <p:spPr bwMode="auto">
          <a:xfrm>
            <a:off x="228600" y="4724400"/>
            <a:ext cx="491288" cy="200055"/>
          </a:xfrm>
          <a:prstGeom prst="rect">
            <a:avLst/>
          </a:prstGeom>
          <a:noFill/>
          <a:ln w="12700" cap="rnd">
            <a:noFill/>
            <a:round/>
            <a:headEnd type="none" w="med" len="med"/>
            <a:tailEnd type="none" w="med" len="med"/>
          </a:ln>
        </p:spPr>
        <p:txBody>
          <a:bodyPr wrap="none" lIns="38100" tIns="38100" rIns="38100" bIns="38100">
            <a:spAutoFit/>
          </a:bodyPr>
          <a:lstStyle/>
          <a:p>
            <a:r>
              <a:rPr lang="en-US" sz="1200" baseline="-40000" dirty="0">
                <a:solidFill>
                  <a:schemeClr val="bg1"/>
                </a:solidFill>
                <a:latin typeface="Tahoma" charset="0"/>
                <a:cs typeface="Tahoma" charset="0"/>
                <a:sym typeface="Tahoma" charset="0"/>
              </a:rPr>
              <a:t>SMS Text</a:t>
            </a:r>
          </a:p>
        </p:txBody>
      </p:sp>
      <p:sp>
        <p:nvSpPr>
          <p:cNvPr id="8226" name="Rectangle 34"/>
          <p:cNvSpPr>
            <a:spLocks/>
          </p:cNvSpPr>
          <p:nvPr/>
        </p:nvSpPr>
        <p:spPr bwMode="auto">
          <a:xfrm>
            <a:off x="381000" y="4038600"/>
            <a:ext cx="1146083" cy="446276"/>
          </a:xfrm>
          <a:prstGeom prst="rect">
            <a:avLst/>
          </a:prstGeom>
          <a:noFill/>
          <a:ln w="12700" cap="rnd">
            <a:noFill/>
            <a:round/>
            <a:headEnd type="none" w="med" len="med"/>
            <a:tailEnd type="none" w="med" len="med"/>
          </a:ln>
        </p:spPr>
        <p:txBody>
          <a:bodyPr wrap="none" lIns="38100" tIns="38100" rIns="38100" bIns="38100">
            <a:spAutoFit/>
          </a:bodyPr>
          <a:lstStyle/>
          <a:p>
            <a:r>
              <a:rPr lang="en-US" sz="1200" baseline="-40000" dirty="0">
                <a:solidFill>
                  <a:schemeClr val="bg1"/>
                </a:solidFill>
                <a:latin typeface="Tahoma" charset="0"/>
                <a:cs typeface="Tahoma" charset="0"/>
                <a:sym typeface="Tahoma" charset="0"/>
              </a:rPr>
              <a:t>Smart-Phone Web Page</a:t>
            </a:r>
          </a:p>
          <a:p>
            <a:r>
              <a:rPr lang="en-US" sz="1200" baseline="-40000" dirty="0">
                <a:solidFill>
                  <a:schemeClr val="bg1"/>
                </a:solidFill>
                <a:latin typeface="Tahoma" charset="0"/>
                <a:cs typeface="Tahoma" charset="0"/>
                <a:sym typeface="Tahoma" charset="0"/>
              </a:rPr>
              <a:t>Smart Phone App</a:t>
            </a:r>
          </a:p>
          <a:p>
            <a:r>
              <a:rPr lang="en-US" sz="1200" baseline="-40000" dirty="0">
                <a:solidFill>
                  <a:schemeClr val="bg1"/>
                </a:solidFill>
                <a:latin typeface="Tahoma" charset="0"/>
                <a:cs typeface="Tahoma" charset="0"/>
                <a:sym typeface="Tahoma" charset="0"/>
              </a:rPr>
              <a:t>SMS Text</a:t>
            </a:r>
          </a:p>
        </p:txBody>
      </p:sp>
      <p:sp>
        <p:nvSpPr>
          <p:cNvPr id="8227" name="Rectangle 35"/>
          <p:cNvSpPr>
            <a:spLocks/>
          </p:cNvSpPr>
          <p:nvPr/>
        </p:nvSpPr>
        <p:spPr bwMode="auto">
          <a:xfrm>
            <a:off x="454025" y="5665788"/>
            <a:ext cx="527645" cy="200055"/>
          </a:xfrm>
          <a:prstGeom prst="rect">
            <a:avLst/>
          </a:prstGeom>
          <a:noFill/>
          <a:ln w="12700" cap="rnd">
            <a:noFill/>
            <a:round/>
            <a:headEnd type="none" w="med" len="med"/>
            <a:tailEnd type="none" w="med" len="med"/>
          </a:ln>
        </p:spPr>
        <p:txBody>
          <a:bodyPr wrap="none" lIns="38100" tIns="38100" rIns="38100" bIns="38100">
            <a:spAutoFit/>
          </a:bodyPr>
          <a:lstStyle/>
          <a:p>
            <a:r>
              <a:rPr lang="en-US" sz="1200" baseline="-40000">
                <a:solidFill>
                  <a:schemeClr val="bg1"/>
                </a:solidFill>
                <a:latin typeface="Tahoma" charset="0"/>
                <a:cs typeface="Tahoma" charset="0"/>
                <a:sym typeface="Tahoma" charset="0"/>
              </a:rPr>
              <a:t>Web Page</a:t>
            </a:r>
          </a:p>
        </p:txBody>
      </p:sp>
      <p:sp>
        <p:nvSpPr>
          <p:cNvPr id="8228" name="Rectangle 36"/>
          <p:cNvSpPr>
            <a:spLocks/>
          </p:cNvSpPr>
          <p:nvPr/>
        </p:nvSpPr>
        <p:spPr bwMode="auto">
          <a:xfrm>
            <a:off x="6035675" y="3657600"/>
            <a:ext cx="2768600" cy="279400"/>
          </a:xfrm>
          <a:prstGeom prst="rect">
            <a:avLst/>
          </a:prstGeom>
          <a:noFill/>
          <a:ln w="12700" cap="rnd">
            <a:noFill/>
            <a:round/>
            <a:headEnd type="none" w="med" len="med"/>
            <a:tailEnd type="none" w="med" len="med"/>
          </a:ln>
        </p:spPr>
        <p:txBody>
          <a:bodyPr lIns="38100" tIns="38100" rIns="38100" bIns="38100"/>
          <a:lstStyle/>
          <a:p>
            <a:pPr algn="ctr"/>
            <a:r>
              <a:rPr lang="en-US" sz="1400" b="1" baseline="-40000" dirty="0">
                <a:solidFill>
                  <a:schemeClr val="bg1"/>
                </a:solidFill>
                <a:latin typeface="Tahoma" charset="0"/>
                <a:cs typeface="Tahoma" charset="0"/>
                <a:sym typeface="Tahoma" charset="0"/>
              </a:rPr>
              <a:t>Graphical User Interface and toolset for stability indicators</a:t>
            </a:r>
          </a:p>
        </p:txBody>
      </p:sp>
      <p:sp>
        <p:nvSpPr>
          <p:cNvPr id="8229" name="Rectangle 37"/>
          <p:cNvSpPr>
            <a:spLocks/>
          </p:cNvSpPr>
          <p:nvPr/>
        </p:nvSpPr>
        <p:spPr bwMode="auto">
          <a:xfrm>
            <a:off x="228600" y="2087575"/>
            <a:ext cx="1816100" cy="495300"/>
          </a:xfrm>
          <a:prstGeom prst="rect">
            <a:avLst/>
          </a:prstGeom>
          <a:noFill/>
          <a:ln w="12700" cap="rnd">
            <a:noFill/>
            <a:round/>
            <a:headEnd type="none" w="med" len="med"/>
            <a:tailEnd type="none" w="med" len="med"/>
          </a:ln>
        </p:spPr>
        <p:txBody>
          <a:bodyPr wrap="none" lIns="38100" tIns="38100" rIns="38100" bIns="38100">
            <a:spAutoFit/>
          </a:bodyPr>
          <a:lstStyle/>
          <a:p>
            <a:pPr marL="838200" indent="-838200"/>
            <a:r>
              <a:rPr lang="en-US" sz="2400" b="1" u="sng" baseline="-20000" dirty="0">
                <a:solidFill>
                  <a:srgbClr val="632423"/>
                </a:solidFill>
                <a:latin typeface="Tahoma" charset="0"/>
                <a:cs typeface="Tahoma" charset="0"/>
                <a:sym typeface="Tahoma" charset="0"/>
              </a:rPr>
              <a:t>Implementation:</a:t>
            </a:r>
          </a:p>
        </p:txBody>
      </p:sp>
      <p:grpSp>
        <p:nvGrpSpPr>
          <p:cNvPr id="6" name="Group 13"/>
          <p:cNvGrpSpPr>
            <a:grpSpLocks/>
          </p:cNvGrpSpPr>
          <p:nvPr/>
        </p:nvGrpSpPr>
        <p:grpSpPr bwMode="auto">
          <a:xfrm>
            <a:off x="4824412" y="4383087"/>
            <a:ext cx="460375" cy="560388"/>
            <a:chOff x="0" y="0"/>
            <a:chExt cx="290" cy="353"/>
          </a:xfrm>
        </p:grpSpPr>
        <p:sp>
          <p:nvSpPr>
            <p:cNvPr id="40" name="AutoShape 14"/>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chemeClr val="accent1"/>
            </a:solidFill>
            <a:ln w="25400" cap="flat">
              <a:noFill/>
              <a:round/>
              <a:headEnd type="none" w="med" len="med"/>
              <a:tailEnd type="none" w="med" len="med"/>
            </a:ln>
          </p:spPr>
          <p:txBody>
            <a:bodyPr lIns="0" tIns="0" rIns="0" bIns="0"/>
            <a:lstStyle/>
            <a:p>
              <a:endParaRPr lang="en-US"/>
            </a:p>
          </p:txBody>
        </p:sp>
        <p:sp>
          <p:nvSpPr>
            <p:cNvPr id="41" name="AutoShape 15"/>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25400" cap="flat">
              <a:solidFill>
                <a:schemeClr val="tx1"/>
              </a:solidFill>
              <a:prstDash val="solid"/>
              <a:round/>
              <a:headEnd type="none" w="med" len="med"/>
              <a:tailEnd type="none" w="med" len="med"/>
            </a:ln>
          </p:spPr>
          <p:txBody>
            <a:bodyPr lIns="0" tIns="0" rIns="0" bIns="0"/>
            <a:lstStyle/>
            <a:p>
              <a:endParaRPr lang="en-US"/>
            </a:p>
          </p:txBody>
        </p:sp>
      </p:grpSp>
      <p:sp>
        <p:nvSpPr>
          <p:cNvPr id="42" name="Rectangle 18"/>
          <p:cNvSpPr>
            <a:spLocks/>
          </p:cNvSpPr>
          <p:nvPr/>
        </p:nvSpPr>
        <p:spPr bwMode="auto">
          <a:xfrm>
            <a:off x="4622800" y="4978400"/>
            <a:ext cx="863600" cy="279400"/>
          </a:xfrm>
          <a:prstGeom prst="rect">
            <a:avLst/>
          </a:prstGeom>
          <a:noFill/>
          <a:ln w="12700" cap="rnd">
            <a:noFill/>
            <a:round/>
            <a:headEnd type="none" w="med" len="med"/>
            <a:tailEnd type="none" w="med" len="med"/>
          </a:ln>
        </p:spPr>
        <p:txBody>
          <a:bodyPr lIns="38100" tIns="38100" rIns="38100" bIns="38100"/>
          <a:lstStyle/>
          <a:p>
            <a:pPr algn="ctr"/>
            <a:r>
              <a:rPr lang="en-US" sz="1100" b="1" baseline="-40000" dirty="0" err="1" smtClean="0">
                <a:solidFill>
                  <a:schemeClr val="bg1"/>
                </a:solidFill>
                <a:latin typeface="Tahoma" charset="0"/>
                <a:cs typeface="Tahoma" charset="0"/>
                <a:sym typeface="Tahoma" charset="0"/>
              </a:rPr>
              <a:t>Malomat</a:t>
            </a:r>
            <a:endParaRPr lang="en-US" sz="1100" b="1" baseline="-40000" dirty="0">
              <a:solidFill>
                <a:schemeClr val="bg1"/>
              </a:solidFill>
              <a:latin typeface="Tahoma" charset="0"/>
              <a:cs typeface="Tahoma" charset="0"/>
              <a:sym typeface="Tahoma" charset="0"/>
            </a:endParaRPr>
          </a:p>
        </p:txBody>
      </p:sp>
      <p:grpSp>
        <p:nvGrpSpPr>
          <p:cNvPr id="7" name="Group 13"/>
          <p:cNvGrpSpPr>
            <a:grpSpLocks/>
          </p:cNvGrpSpPr>
          <p:nvPr/>
        </p:nvGrpSpPr>
        <p:grpSpPr bwMode="auto">
          <a:xfrm>
            <a:off x="4214812" y="4383087"/>
            <a:ext cx="460375" cy="560388"/>
            <a:chOff x="0" y="0"/>
            <a:chExt cx="290" cy="353"/>
          </a:xfrm>
        </p:grpSpPr>
        <p:sp>
          <p:nvSpPr>
            <p:cNvPr id="49" name="AutoShape 14"/>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chemeClr val="accent1"/>
            </a:solidFill>
            <a:ln w="25400" cap="flat">
              <a:noFill/>
              <a:round/>
              <a:headEnd type="none" w="med" len="med"/>
              <a:tailEnd type="none" w="med" len="med"/>
            </a:ln>
          </p:spPr>
          <p:txBody>
            <a:bodyPr lIns="0" tIns="0" rIns="0" bIns="0"/>
            <a:lstStyle/>
            <a:p>
              <a:endParaRPr lang="en-US"/>
            </a:p>
          </p:txBody>
        </p:sp>
        <p:sp>
          <p:nvSpPr>
            <p:cNvPr id="50" name="AutoShape 15"/>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25400" cap="flat">
              <a:solidFill>
                <a:schemeClr val="tx1"/>
              </a:solidFill>
              <a:prstDash val="solid"/>
              <a:round/>
              <a:headEnd type="none" w="med" len="med"/>
              <a:tailEnd type="none" w="med" len="med"/>
            </a:ln>
          </p:spPr>
          <p:txBody>
            <a:bodyPr lIns="0" tIns="0" rIns="0" bIns="0"/>
            <a:lstStyle/>
            <a:p>
              <a:endParaRPr lang="en-US"/>
            </a:p>
          </p:txBody>
        </p:sp>
      </p:grpSp>
      <p:sp>
        <p:nvSpPr>
          <p:cNvPr id="51" name="Rectangle 18"/>
          <p:cNvSpPr>
            <a:spLocks/>
          </p:cNvSpPr>
          <p:nvPr/>
        </p:nvSpPr>
        <p:spPr bwMode="auto">
          <a:xfrm>
            <a:off x="4013200" y="4978400"/>
            <a:ext cx="863600" cy="279400"/>
          </a:xfrm>
          <a:prstGeom prst="rect">
            <a:avLst/>
          </a:prstGeom>
          <a:noFill/>
          <a:ln w="12700" cap="rnd">
            <a:noFill/>
            <a:round/>
            <a:headEnd type="none" w="med" len="med"/>
            <a:tailEnd type="none" w="med" len="med"/>
          </a:ln>
        </p:spPr>
        <p:txBody>
          <a:bodyPr lIns="38100" tIns="38100" rIns="38100" bIns="38100"/>
          <a:lstStyle/>
          <a:p>
            <a:pPr algn="ctr"/>
            <a:r>
              <a:rPr lang="en-US" sz="1100" b="1" baseline="-40000" dirty="0" smtClean="0">
                <a:solidFill>
                  <a:schemeClr val="bg1"/>
                </a:solidFill>
                <a:latin typeface="Tahoma" charset="0"/>
                <a:cs typeface="Tahoma" charset="0"/>
                <a:sym typeface="Tahoma" charset="0"/>
              </a:rPr>
              <a:t>DSF</a:t>
            </a:r>
            <a:endParaRPr lang="en-US" sz="1100" b="1" baseline="-40000" dirty="0">
              <a:solidFill>
                <a:schemeClr val="bg1"/>
              </a:solidFill>
              <a:latin typeface="Tahoma" charset="0"/>
              <a:cs typeface="Tahoma" charset="0"/>
              <a:sym typeface="Tahoma" charset="0"/>
            </a:endParaRPr>
          </a:p>
        </p:txBody>
      </p:sp>
      <p:grpSp>
        <p:nvGrpSpPr>
          <p:cNvPr id="8" name="Group 10"/>
          <p:cNvGrpSpPr>
            <a:grpSpLocks/>
          </p:cNvGrpSpPr>
          <p:nvPr/>
        </p:nvGrpSpPr>
        <p:grpSpPr bwMode="auto">
          <a:xfrm>
            <a:off x="4800600" y="5334000"/>
            <a:ext cx="460375" cy="560388"/>
            <a:chOff x="0" y="0"/>
            <a:chExt cx="290" cy="353"/>
          </a:xfrm>
        </p:grpSpPr>
        <p:sp>
          <p:nvSpPr>
            <p:cNvPr id="53" name="AutoShape 11"/>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solidFill>
              <a:schemeClr val="accent1"/>
            </a:solidFill>
            <a:ln w="25400" cap="flat">
              <a:noFill/>
              <a:round/>
              <a:headEnd type="none" w="med" len="med"/>
              <a:tailEnd type="none" w="med" len="med"/>
            </a:ln>
          </p:spPr>
          <p:txBody>
            <a:bodyPr lIns="0" tIns="0" rIns="0" bIns="0"/>
            <a:lstStyle/>
            <a:p>
              <a:endParaRPr lang="en-US"/>
            </a:p>
          </p:txBody>
        </p:sp>
        <p:sp>
          <p:nvSpPr>
            <p:cNvPr id="54" name="AutoShape 12"/>
            <p:cNvSpPr>
              <a:spLocks/>
            </p:cNvSpPr>
            <p:nvPr/>
          </p:nvSpPr>
          <p:spPr bwMode="auto">
            <a:xfrm>
              <a:off x="0" y="0"/>
              <a:ext cx="290" cy="353"/>
            </a:xfrm>
            <a:custGeom>
              <a:avLst/>
              <a:gdLst>
                <a:gd name="T0" fmla="*/ 10800 w 21600"/>
                <a:gd name="T1" fmla="*/ 10800 h 21600"/>
              </a:gdLst>
              <a:ahLst/>
              <a:cxnLst>
                <a:cxn ang="0">
                  <a:pos x="T0" y="T1"/>
                </a:cxn>
              </a:cxnLst>
              <a:rect l="0" t="0" r="r" b="b"/>
              <a:pathLst>
                <a:path w="21600" h="2160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moveTo>
                    <a:pt x="0" y="3600"/>
                  </a:moveTo>
                </a:path>
              </a:pathLst>
            </a:custGeom>
            <a:noFill/>
            <a:ln w="25400" cap="flat">
              <a:solidFill>
                <a:schemeClr val="tx1"/>
              </a:solidFill>
              <a:prstDash val="solid"/>
              <a:round/>
              <a:headEnd type="none" w="med" len="med"/>
              <a:tailEnd type="none" w="med" len="med"/>
            </a:ln>
          </p:spPr>
          <p:txBody>
            <a:bodyPr lIns="0" tIns="0" rIns="0" bIns="0"/>
            <a:lstStyle/>
            <a:p>
              <a:endParaRPr lang="en-US"/>
            </a:p>
          </p:txBody>
        </p:sp>
      </p:grpSp>
      <p:sp>
        <p:nvSpPr>
          <p:cNvPr id="55" name="Rectangle 17"/>
          <p:cNvSpPr>
            <a:spLocks/>
          </p:cNvSpPr>
          <p:nvPr/>
        </p:nvSpPr>
        <p:spPr bwMode="auto">
          <a:xfrm>
            <a:off x="4613275" y="5929313"/>
            <a:ext cx="863600" cy="279400"/>
          </a:xfrm>
          <a:prstGeom prst="rect">
            <a:avLst/>
          </a:prstGeom>
          <a:noFill/>
          <a:ln w="12700" cap="rnd">
            <a:noFill/>
            <a:round/>
            <a:headEnd type="none" w="med" len="med"/>
            <a:tailEnd type="none" w="med" len="med"/>
          </a:ln>
        </p:spPr>
        <p:txBody>
          <a:bodyPr lIns="38100" tIns="38100" rIns="38100" bIns="38100"/>
          <a:lstStyle/>
          <a:p>
            <a:pPr algn="ctr"/>
            <a:r>
              <a:rPr lang="en-US" sz="1100" b="1" baseline="-40000" dirty="0" smtClean="0">
                <a:solidFill>
                  <a:schemeClr val="bg1"/>
                </a:solidFill>
                <a:latin typeface="Tahoma" charset="0"/>
                <a:cs typeface="Tahoma" charset="0"/>
                <a:sym typeface="Tahoma" charset="0"/>
              </a:rPr>
              <a:t>Afghan Info</a:t>
            </a:r>
            <a:endParaRPr lang="en-US" sz="1100" b="1" baseline="-40000" dirty="0">
              <a:solidFill>
                <a:schemeClr val="bg1"/>
              </a:solidFill>
              <a:latin typeface="Tahoma" charset="0"/>
              <a:cs typeface="Tahoma" charset="0"/>
              <a:sym typeface="Tahoma" charset="0"/>
            </a:endParaRPr>
          </a:p>
        </p:txBody>
      </p:sp>
      <p:sp>
        <p:nvSpPr>
          <p:cNvPr id="57" name="Rectangle 26"/>
          <p:cNvSpPr>
            <a:spLocks/>
          </p:cNvSpPr>
          <p:nvPr/>
        </p:nvSpPr>
        <p:spPr bwMode="auto">
          <a:xfrm>
            <a:off x="685800" y="3657600"/>
            <a:ext cx="2024063" cy="508000"/>
          </a:xfrm>
          <a:prstGeom prst="rect">
            <a:avLst/>
          </a:prstGeom>
          <a:noFill/>
          <a:ln w="12700" cap="rnd">
            <a:noFill/>
            <a:round/>
            <a:headEnd type="none" w="med" len="med"/>
            <a:tailEnd type="none" w="med" len="med"/>
          </a:ln>
        </p:spPr>
        <p:txBody>
          <a:bodyPr lIns="38100" tIns="38100" rIns="38100" bIns="38100"/>
          <a:lstStyle/>
          <a:p>
            <a:pPr algn="ctr"/>
            <a:r>
              <a:rPr lang="en-US" sz="1600" b="1" baseline="-27000" dirty="0">
                <a:solidFill>
                  <a:schemeClr val="bg1"/>
                </a:solidFill>
                <a:latin typeface="Tahoma" charset="0"/>
                <a:cs typeface="Tahoma" charset="0"/>
                <a:sym typeface="Tahoma" charset="0"/>
              </a:rPr>
              <a:t>More Eyes</a:t>
            </a:r>
          </a:p>
          <a:p>
            <a:pPr algn="ctr"/>
            <a:r>
              <a:rPr lang="en-US" sz="1600" b="1" baseline="-27000" dirty="0" smtClean="0">
                <a:solidFill>
                  <a:schemeClr val="bg1"/>
                </a:solidFill>
                <a:latin typeface="Tahoma" charset="0"/>
                <a:cs typeface="Tahoma" charset="0"/>
                <a:sym typeface="Tahoma" charset="0"/>
              </a:rPr>
              <a:t>Data Capture</a:t>
            </a:r>
            <a:endParaRPr lang="en-US" sz="1600" b="1" baseline="-27000" dirty="0">
              <a:solidFill>
                <a:schemeClr val="bg1"/>
              </a:solidFill>
              <a:latin typeface="Tahoma" charset="0"/>
              <a:cs typeface="Tahoma" charset="0"/>
              <a:sym typeface="Tahoma" charset="0"/>
            </a:endParaRPr>
          </a:p>
        </p:txBody>
      </p:sp>
      <p:pic>
        <p:nvPicPr>
          <p:cNvPr id="52" name="Picture 51" descr="TRACnet_dashboard.png"/>
          <p:cNvPicPr>
            <a:picLocks noChangeAspect="1"/>
          </p:cNvPicPr>
          <p:nvPr/>
        </p:nvPicPr>
        <p:blipFill>
          <a:blip r:embed="rId7" cstate="print"/>
          <a:stretch>
            <a:fillRect/>
          </a:stretch>
        </p:blipFill>
        <p:spPr>
          <a:xfrm>
            <a:off x="6448873" y="4382424"/>
            <a:ext cx="1994483" cy="1495862"/>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fld id="{070615D9-DE4D-4FC8-A831-CCF5C1E0C0C5}" type="slidenum">
              <a:rPr lang="en-US"/>
              <a:pPr/>
              <a:t>8</a:t>
            </a:fld>
            <a:endParaRPr lang="en-US" dirty="0"/>
          </a:p>
        </p:txBody>
      </p:sp>
      <p:pic>
        <p:nvPicPr>
          <p:cNvPr id="9217" name="Picture 1"/>
          <p:cNvPicPr>
            <a:picLocks noChangeArrowheads="1"/>
          </p:cNvPicPr>
          <p:nvPr/>
        </p:nvPicPr>
        <p:blipFill>
          <a:blip r:embed="rId3" cstate="print"/>
          <a:srcRect/>
          <a:stretch>
            <a:fillRect/>
          </a:stretch>
        </p:blipFill>
        <p:spPr bwMode="auto">
          <a:xfrm>
            <a:off x="381000" y="152400"/>
            <a:ext cx="1066800" cy="596900"/>
          </a:xfrm>
          <a:prstGeom prst="rect">
            <a:avLst/>
          </a:prstGeom>
          <a:noFill/>
          <a:ln w="9525" cap="flat">
            <a:noFill/>
            <a:miter lim="800000"/>
            <a:headEnd/>
            <a:tailEnd/>
          </a:ln>
        </p:spPr>
      </p:pic>
      <p:sp>
        <p:nvSpPr>
          <p:cNvPr id="9218" name="Line 2"/>
          <p:cNvSpPr>
            <a:spLocks noChangeShapeType="1"/>
          </p:cNvSpPr>
          <p:nvPr/>
        </p:nvSpPr>
        <p:spPr bwMode="auto">
          <a:xfrm>
            <a:off x="381000" y="990600"/>
            <a:ext cx="8382000" cy="1588"/>
          </a:xfrm>
          <a:prstGeom prst="line">
            <a:avLst/>
          </a:prstGeom>
          <a:noFill/>
          <a:ln w="22225" cap="flat">
            <a:solidFill>
              <a:srgbClr val="0F5E90"/>
            </a:solidFill>
            <a:prstDash val="solid"/>
            <a:round/>
            <a:headEnd type="none" w="med" len="med"/>
            <a:tailEnd type="none" w="med" len="med"/>
          </a:ln>
        </p:spPr>
        <p:txBody>
          <a:bodyPr lIns="0" tIns="0" rIns="0" bIns="0"/>
          <a:lstStyle/>
          <a:p>
            <a:endParaRPr lang="en-US"/>
          </a:p>
        </p:txBody>
      </p:sp>
      <p:sp>
        <p:nvSpPr>
          <p:cNvPr id="9219" name="Rectangle 3"/>
          <p:cNvSpPr>
            <a:spLocks/>
          </p:cNvSpPr>
          <p:nvPr/>
        </p:nvSpPr>
        <p:spPr bwMode="auto">
          <a:xfrm>
            <a:off x="381000" y="6386513"/>
            <a:ext cx="863600" cy="304800"/>
          </a:xfrm>
          <a:prstGeom prst="rect">
            <a:avLst/>
          </a:prstGeom>
          <a:noFill/>
          <a:ln w="12700" cap="rnd">
            <a:noFill/>
            <a:round/>
            <a:headEnd type="none" w="med" len="med"/>
            <a:tailEnd type="none" w="med" len="med"/>
          </a:ln>
        </p:spPr>
        <p:txBody>
          <a:bodyPr lIns="38100" tIns="38100" rIns="38100" bIns="38100" anchor="ctr"/>
          <a:lstStyle/>
          <a:p>
            <a:r>
              <a:rPr lang="en-US" baseline="-35000">
                <a:solidFill>
                  <a:srgbClr val="898989"/>
                </a:solidFill>
                <a:latin typeface="Arial" charset="0"/>
                <a:cs typeface="Arial" charset="0"/>
                <a:sym typeface="Arial" charset="0"/>
              </a:rPr>
              <a:t>11/01/10</a:t>
            </a:r>
          </a:p>
        </p:txBody>
      </p:sp>
      <p:sp>
        <p:nvSpPr>
          <p:cNvPr id="9220" name="Rectangle 4"/>
          <p:cNvSpPr>
            <a:spLocks noGrp="1" noChangeArrowheads="1"/>
          </p:cNvSpPr>
          <p:nvPr>
            <p:ph type="body" idx="1"/>
          </p:nvPr>
        </p:nvSpPr>
        <p:spPr>
          <a:xfrm>
            <a:off x="152400" y="990600"/>
            <a:ext cx="4114800" cy="5867400"/>
          </a:xfrm>
          <a:ln/>
        </p:spPr>
        <p:txBody>
          <a:bodyPr/>
          <a:lstStyle/>
          <a:p>
            <a:pPr marL="304800" indent="-304800">
              <a:spcBef>
                <a:spcPct val="0"/>
              </a:spcBef>
              <a:buFont typeface="Arial" charset="0"/>
              <a:buNone/>
            </a:pPr>
            <a:r>
              <a:rPr lang="en-US" sz="1400" b="1" u="sng" dirty="0">
                <a:solidFill>
                  <a:srgbClr val="0000FF"/>
                </a:solidFill>
              </a:rPr>
              <a:t>Goal:</a:t>
            </a:r>
            <a:r>
              <a:rPr lang="en-US" sz="1400" b="1" dirty="0">
                <a:solidFill>
                  <a:srgbClr val="0000FF"/>
                </a:solidFill>
              </a:rPr>
              <a:t> </a:t>
            </a:r>
            <a:r>
              <a:rPr lang="en-US" sz="1400" dirty="0"/>
              <a:t>Catalyze a public information forum that is useful for the local populace to increase safety, aid commerce, provide real time information for humanitarian assistance and development related activities. </a:t>
            </a:r>
            <a:endParaRPr lang="en-US" dirty="0"/>
          </a:p>
          <a:p>
            <a:pPr marL="304800" indent="-304800">
              <a:buFont typeface="Arial" charset="0"/>
              <a:buNone/>
            </a:pPr>
            <a:r>
              <a:rPr lang="en-US" sz="1400" b="1" u="sng" dirty="0">
                <a:solidFill>
                  <a:srgbClr val="0000FF"/>
                </a:solidFill>
              </a:rPr>
              <a:t>Distribution:</a:t>
            </a:r>
            <a:r>
              <a:rPr lang="en-US" sz="1400" b="1" dirty="0">
                <a:solidFill>
                  <a:srgbClr val="0000FF"/>
                </a:solidFill>
              </a:rPr>
              <a:t> </a:t>
            </a:r>
            <a:r>
              <a:rPr lang="en-US" sz="1400" dirty="0"/>
              <a:t>Facilitated</a:t>
            </a:r>
            <a:r>
              <a:rPr lang="en-US" sz="1400" dirty="0">
                <a:solidFill>
                  <a:srgbClr val="953734"/>
                </a:solidFill>
              </a:rPr>
              <a:t> </a:t>
            </a:r>
            <a:r>
              <a:rPr lang="en-US" sz="1400" dirty="0"/>
              <a:t>viral distribution of application or web presence.</a:t>
            </a:r>
            <a:endParaRPr lang="en-US" dirty="0"/>
          </a:p>
          <a:p>
            <a:pPr marL="304800" indent="-304800">
              <a:buFont typeface="Arial" charset="0"/>
              <a:buNone/>
            </a:pPr>
            <a:r>
              <a:rPr lang="en-US" sz="1400" b="1" u="sng" dirty="0">
                <a:solidFill>
                  <a:srgbClr val="0000FF"/>
                </a:solidFill>
              </a:rPr>
              <a:t>Challenge:</a:t>
            </a:r>
            <a:r>
              <a:rPr lang="en-US" sz="1400" b="1" dirty="0">
                <a:solidFill>
                  <a:srgbClr val="0000FF"/>
                </a:solidFill>
              </a:rPr>
              <a:t> </a:t>
            </a:r>
            <a:r>
              <a:rPr lang="en-US" sz="1400" dirty="0"/>
              <a:t>Must be useful for user population or voluntary reporting construct will fail.</a:t>
            </a:r>
          </a:p>
        </p:txBody>
      </p:sp>
      <p:sp>
        <p:nvSpPr>
          <p:cNvPr id="9221" name="Rectangle 5"/>
          <p:cNvSpPr>
            <a:spLocks/>
          </p:cNvSpPr>
          <p:nvPr/>
        </p:nvSpPr>
        <p:spPr bwMode="auto">
          <a:xfrm>
            <a:off x="5105400" y="1295400"/>
            <a:ext cx="2438400" cy="1460500"/>
          </a:xfrm>
          <a:prstGeom prst="rect">
            <a:avLst/>
          </a:prstGeom>
          <a:noFill/>
          <a:ln w="12700" cap="rnd">
            <a:noFill/>
            <a:round/>
            <a:headEnd type="none" w="med" len="med"/>
            <a:tailEnd type="none" w="med" len="med"/>
          </a:ln>
        </p:spPr>
        <p:txBody>
          <a:bodyPr wrap="none" lIns="38100" tIns="38100" rIns="38100" bIns="38100"/>
          <a:lstStyle/>
          <a:p>
            <a:pPr marL="266700" indent="-266700">
              <a:spcBef>
                <a:spcPts val="600"/>
              </a:spcBef>
            </a:pPr>
            <a:r>
              <a:rPr lang="en-US" sz="1400" b="1" u="sng" baseline="0" dirty="0">
                <a:solidFill>
                  <a:srgbClr val="0000FF"/>
                </a:solidFill>
                <a:latin typeface="Tahoma" charset="0"/>
                <a:cs typeface="Tahoma" charset="0"/>
                <a:sym typeface="Tahoma" charset="0"/>
              </a:rPr>
              <a:t>Reporting Tools:</a:t>
            </a:r>
          </a:p>
          <a:p>
            <a:pPr marL="266700" indent="-266700">
              <a:spcBef>
                <a:spcPts val="600"/>
              </a:spcBef>
              <a:buClr>
                <a:srgbClr val="000000"/>
              </a:buClr>
              <a:buSzPct val="100000"/>
              <a:buFont typeface="Wingdings" charset="2"/>
              <a:buChar char="§"/>
            </a:pPr>
            <a:r>
              <a:rPr lang="en-US" sz="1400" baseline="0" dirty="0">
                <a:solidFill>
                  <a:schemeClr val="tx1"/>
                </a:solidFill>
                <a:latin typeface="Tahoma" charset="0"/>
                <a:cs typeface="Tahoma" charset="0"/>
                <a:sym typeface="Tahoma" charset="0"/>
              </a:rPr>
              <a:t>Smart Phone Apps</a:t>
            </a:r>
          </a:p>
          <a:p>
            <a:pPr marL="266700" indent="-266700">
              <a:spcBef>
                <a:spcPts val="600"/>
              </a:spcBef>
              <a:buClr>
                <a:srgbClr val="000000"/>
              </a:buClr>
              <a:buSzPct val="100000"/>
              <a:buFont typeface="Wingdings" charset="2"/>
              <a:buChar char="§"/>
            </a:pPr>
            <a:r>
              <a:rPr lang="en-US" sz="1400" baseline="0" dirty="0">
                <a:solidFill>
                  <a:schemeClr val="tx1"/>
                </a:solidFill>
                <a:latin typeface="Tahoma" charset="0"/>
                <a:cs typeface="Tahoma" charset="0"/>
                <a:sym typeface="Tahoma" charset="0"/>
              </a:rPr>
              <a:t>Smart Phone Web Pages</a:t>
            </a:r>
          </a:p>
          <a:p>
            <a:pPr marL="266700" indent="-266700">
              <a:spcBef>
                <a:spcPts val="600"/>
              </a:spcBef>
              <a:buClr>
                <a:srgbClr val="000000"/>
              </a:buClr>
              <a:buSzPct val="100000"/>
              <a:buFont typeface="Wingdings" charset="2"/>
              <a:buChar char="§"/>
            </a:pPr>
            <a:r>
              <a:rPr lang="en-US" sz="1400" baseline="0" dirty="0">
                <a:solidFill>
                  <a:schemeClr val="tx1"/>
                </a:solidFill>
                <a:latin typeface="Tahoma" charset="0"/>
                <a:cs typeface="Tahoma" charset="0"/>
                <a:sym typeface="Tahoma" charset="0"/>
              </a:rPr>
              <a:t>Traditional Web Page</a:t>
            </a:r>
          </a:p>
          <a:p>
            <a:pPr marL="266700" indent="-266700">
              <a:spcBef>
                <a:spcPts val="600"/>
              </a:spcBef>
              <a:buClr>
                <a:srgbClr val="000000"/>
              </a:buClr>
              <a:buSzPct val="100000"/>
              <a:buFont typeface="Wingdings" charset="2"/>
              <a:buChar char="§"/>
            </a:pPr>
            <a:r>
              <a:rPr lang="en-US" sz="1400" baseline="0" dirty="0">
                <a:solidFill>
                  <a:schemeClr val="tx1"/>
                </a:solidFill>
                <a:latin typeface="Tahoma" charset="0"/>
                <a:cs typeface="Tahoma" charset="0"/>
                <a:sym typeface="Tahoma" charset="0"/>
              </a:rPr>
              <a:t>SMS Text</a:t>
            </a:r>
          </a:p>
        </p:txBody>
      </p:sp>
      <p:sp>
        <p:nvSpPr>
          <p:cNvPr id="9222" name="Rectangle 6"/>
          <p:cNvSpPr>
            <a:spLocks noGrp="1" noChangeArrowheads="1"/>
          </p:cNvSpPr>
          <p:nvPr>
            <p:ph type="title"/>
          </p:nvPr>
        </p:nvSpPr>
        <p:spPr>
          <a:xfrm>
            <a:off x="1600200" y="76200"/>
            <a:ext cx="7162800" cy="914400"/>
          </a:xfrm>
          <a:ln/>
        </p:spPr>
        <p:txBody>
          <a:bodyPr/>
          <a:lstStyle/>
          <a:p>
            <a:r>
              <a:rPr lang="en-US" b="1"/>
              <a:t>Catalyze an  Afghan Specific, Easily Accessible Open Data Forum</a:t>
            </a:r>
            <a:endParaRPr lang="en-US" b="1">
              <a:ea typeface="ヒラギノ角ゴ ProN W6" charset="0"/>
              <a:cs typeface="ヒラギノ角ゴ ProN W6" charset="0"/>
            </a:endParaRPr>
          </a:p>
        </p:txBody>
      </p:sp>
      <p:pic>
        <p:nvPicPr>
          <p:cNvPr id="9223" name="Picture 7"/>
          <p:cNvPicPr>
            <a:picLocks noChangeArrowheads="1"/>
          </p:cNvPicPr>
          <p:nvPr/>
        </p:nvPicPr>
        <p:blipFill>
          <a:blip r:embed="rId4" cstate="print"/>
          <a:srcRect/>
          <a:stretch>
            <a:fillRect/>
          </a:stretch>
        </p:blipFill>
        <p:spPr bwMode="auto">
          <a:xfrm>
            <a:off x="7477125" y="1968500"/>
            <a:ext cx="1079500" cy="1079500"/>
          </a:xfrm>
          <a:prstGeom prst="rect">
            <a:avLst/>
          </a:prstGeom>
          <a:noFill/>
          <a:ln w="12700" cap="rnd">
            <a:noFill/>
            <a:round/>
            <a:headEnd/>
            <a:tailEnd/>
          </a:ln>
        </p:spPr>
      </p:pic>
      <p:pic>
        <p:nvPicPr>
          <p:cNvPr id="9224" name="Picture 8"/>
          <p:cNvPicPr>
            <a:picLocks noChangeArrowheads="1"/>
          </p:cNvPicPr>
          <p:nvPr/>
        </p:nvPicPr>
        <p:blipFill>
          <a:blip r:embed="rId5" cstate="print"/>
          <a:srcRect/>
          <a:stretch>
            <a:fillRect/>
          </a:stretch>
        </p:blipFill>
        <p:spPr bwMode="auto">
          <a:xfrm>
            <a:off x="7391400" y="1098550"/>
            <a:ext cx="593725" cy="798513"/>
          </a:xfrm>
          <a:prstGeom prst="rect">
            <a:avLst/>
          </a:prstGeom>
          <a:noFill/>
          <a:ln w="12700" cap="rnd">
            <a:noFill/>
            <a:round/>
            <a:headEnd/>
            <a:tailEnd/>
          </a:ln>
        </p:spPr>
      </p:pic>
      <p:pic>
        <p:nvPicPr>
          <p:cNvPr id="9225" name="Picture 9"/>
          <p:cNvPicPr>
            <a:picLocks noChangeArrowheads="1"/>
          </p:cNvPicPr>
          <p:nvPr/>
        </p:nvPicPr>
        <p:blipFill>
          <a:blip r:embed="rId6" cstate="print"/>
          <a:srcRect/>
          <a:stretch>
            <a:fillRect/>
          </a:stretch>
        </p:blipFill>
        <p:spPr bwMode="auto">
          <a:xfrm>
            <a:off x="8002588" y="1085850"/>
            <a:ext cx="563562" cy="844550"/>
          </a:xfrm>
          <a:prstGeom prst="rect">
            <a:avLst/>
          </a:prstGeom>
          <a:noFill/>
          <a:ln w="12700" cap="rnd">
            <a:noFill/>
            <a:round/>
            <a:headEnd/>
            <a:tailEnd/>
          </a:ln>
        </p:spPr>
      </p:pic>
      <p:pic>
        <p:nvPicPr>
          <p:cNvPr id="9226" name="Picture 10"/>
          <p:cNvPicPr>
            <a:picLocks noChangeArrowheads="1"/>
          </p:cNvPicPr>
          <p:nvPr/>
        </p:nvPicPr>
        <p:blipFill>
          <a:blip r:embed="rId7" cstate="print"/>
          <a:srcRect/>
          <a:stretch>
            <a:fillRect/>
          </a:stretch>
        </p:blipFill>
        <p:spPr bwMode="auto">
          <a:xfrm>
            <a:off x="76200" y="3370263"/>
            <a:ext cx="5080000" cy="3209925"/>
          </a:xfrm>
          <a:prstGeom prst="rect">
            <a:avLst/>
          </a:prstGeom>
          <a:noFill/>
          <a:ln w="12700" cap="rnd">
            <a:noFill/>
            <a:round/>
            <a:headEnd/>
            <a:tailEnd/>
          </a:ln>
        </p:spPr>
      </p:pic>
      <p:sp>
        <p:nvSpPr>
          <p:cNvPr id="9227" name="Rectangle 11"/>
          <p:cNvSpPr>
            <a:spLocks/>
          </p:cNvSpPr>
          <p:nvPr/>
        </p:nvSpPr>
        <p:spPr bwMode="auto">
          <a:xfrm>
            <a:off x="876300" y="3375025"/>
            <a:ext cx="288925" cy="317500"/>
          </a:xfrm>
          <a:prstGeom prst="rect">
            <a:avLst/>
          </a:prstGeom>
          <a:noFill/>
          <a:ln w="12700" cap="rnd">
            <a:noFill/>
            <a:round/>
            <a:headEnd type="none" w="med" len="med"/>
            <a:tailEnd type="none" w="med" len="med"/>
          </a:ln>
        </p:spPr>
        <p:txBody>
          <a:bodyPr lIns="38100" tIns="38100" rIns="38100" bIns="38100"/>
          <a:lstStyle/>
          <a:p>
            <a:r>
              <a:rPr lang="en-US" sz="600" b="1" baseline="-63000">
                <a:solidFill>
                  <a:srgbClr val="FFFFFF"/>
                </a:solidFill>
                <a:latin typeface="Arial" charset="0"/>
                <a:cs typeface="Arial" charset="0"/>
                <a:sym typeface="Arial" charset="0"/>
              </a:rPr>
              <a:t>Medical</a:t>
            </a:r>
          </a:p>
          <a:p>
            <a:pPr algn="ctr"/>
            <a:r>
              <a:rPr lang="en-US" sz="600" b="1" baseline="-63000">
                <a:solidFill>
                  <a:srgbClr val="FFFFFF"/>
                </a:solidFill>
                <a:latin typeface="Arial" charset="0"/>
                <a:cs typeface="Arial" charset="0"/>
                <a:sym typeface="Arial" charset="0"/>
              </a:rPr>
              <a:t>Clinics</a:t>
            </a:r>
          </a:p>
        </p:txBody>
      </p:sp>
      <p:sp>
        <p:nvSpPr>
          <p:cNvPr id="9228" name="Rectangle 12"/>
          <p:cNvSpPr>
            <a:spLocks/>
          </p:cNvSpPr>
          <p:nvPr/>
        </p:nvSpPr>
        <p:spPr bwMode="auto">
          <a:xfrm>
            <a:off x="114300" y="3989388"/>
            <a:ext cx="622300" cy="241300"/>
          </a:xfrm>
          <a:prstGeom prst="rect">
            <a:avLst/>
          </a:prstGeom>
          <a:noFill/>
          <a:ln w="12700" cap="rnd">
            <a:noFill/>
            <a:round/>
            <a:headEnd type="none" w="med" len="med"/>
            <a:tailEnd type="none" w="med" len="med"/>
          </a:ln>
        </p:spPr>
        <p:txBody>
          <a:bodyPr wrap="none" lIns="38100" tIns="38100" rIns="38100" bIns="38100">
            <a:spAutoFit/>
          </a:bodyPr>
          <a:lstStyle/>
          <a:p>
            <a:r>
              <a:rPr lang="en-US" sz="800" b="1" baseline="-49000">
                <a:solidFill>
                  <a:srgbClr val="FFFFFF"/>
                </a:solidFill>
                <a:latin typeface="Arial" charset="0"/>
                <a:cs typeface="Arial" charset="0"/>
                <a:sym typeface="Arial" charset="0"/>
              </a:rPr>
              <a:t>Operating Hours</a:t>
            </a:r>
          </a:p>
        </p:txBody>
      </p:sp>
      <p:grpSp>
        <p:nvGrpSpPr>
          <p:cNvPr id="2" name="Group 13"/>
          <p:cNvGrpSpPr>
            <a:grpSpLocks/>
          </p:cNvGrpSpPr>
          <p:nvPr/>
        </p:nvGrpSpPr>
        <p:grpSpPr bwMode="auto">
          <a:xfrm>
            <a:off x="4127500" y="3735388"/>
            <a:ext cx="801688" cy="328612"/>
            <a:chOff x="0" y="0"/>
            <a:chExt cx="505" cy="206"/>
          </a:xfrm>
        </p:grpSpPr>
        <p:sp>
          <p:nvSpPr>
            <p:cNvPr id="9230" name="AutoShape 14"/>
            <p:cNvSpPr>
              <a:spLocks/>
            </p:cNvSpPr>
            <p:nvPr/>
          </p:nvSpPr>
          <p:spPr bwMode="auto">
            <a:xfrm>
              <a:off x="0" y="0"/>
              <a:ext cx="505" cy="206"/>
            </a:xfrm>
            <a:prstGeom prst="roundRect">
              <a:avLst>
                <a:gd name="adj" fmla="val 16662"/>
              </a:avLst>
            </a:prstGeom>
            <a:solidFill>
              <a:schemeClr val="accent1"/>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31" name="Rectangle 15"/>
            <p:cNvSpPr>
              <a:spLocks/>
            </p:cNvSpPr>
            <p:nvPr/>
          </p:nvSpPr>
          <p:spPr bwMode="auto">
            <a:xfrm>
              <a:off x="8" y="23"/>
              <a:ext cx="496" cy="160"/>
            </a:xfrm>
            <a:prstGeom prst="rect">
              <a:avLst/>
            </a:prstGeom>
            <a:noFill/>
            <a:ln w="12700" cap="flat">
              <a:noFill/>
              <a:miter lim="800000"/>
              <a:headEnd type="none" w="med" len="med"/>
              <a:tailEnd type="none" w="med" len="med"/>
            </a:ln>
          </p:spPr>
          <p:txBody>
            <a:bodyPr lIns="38100" tIns="38100" rIns="38100" bIns="38100" anchor="ctr"/>
            <a:lstStyle/>
            <a:p>
              <a:pPr algn="ctr"/>
              <a:r>
                <a:rPr lang="en-US" sz="800" baseline="-49000">
                  <a:solidFill>
                    <a:srgbClr val="FFFFFF"/>
                  </a:solidFill>
                  <a:latin typeface="Calibri" charset="0"/>
                  <a:ea typeface="Calibri" charset="0"/>
                  <a:cs typeface="Calibri" charset="0"/>
                  <a:sym typeface="Calibri" charset="0"/>
                </a:rPr>
                <a:t>Report Conditions</a:t>
              </a:r>
            </a:p>
          </p:txBody>
        </p:sp>
      </p:grpSp>
      <p:sp>
        <p:nvSpPr>
          <p:cNvPr id="9232" name="Rectangle 16"/>
          <p:cNvSpPr>
            <a:spLocks/>
          </p:cNvSpPr>
          <p:nvPr/>
        </p:nvSpPr>
        <p:spPr bwMode="auto">
          <a:xfrm>
            <a:off x="1368425" y="3403600"/>
            <a:ext cx="344488" cy="241300"/>
          </a:xfrm>
          <a:prstGeom prst="rect">
            <a:avLst/>
          </a:prstGeom>
          <a:noFill/>
          <a:ln w="12700" cap="rnd">
            <a:noFill/>
            <a:round/>
            <a:headEnd type="none" w="med" len="med"/>
            <a:tailEnd type="none" w="med" len="med"/>
          </a:ln>
        </p:spPr>
        <p:txBody>
          <a:bodyPr wrap="none" lIns="38100" tIns="38100" rIns="38100" bIns="38100">
            <a:spAutoFit/>
          </a:bodyPr>
          <a:lstStyle/>
          <a:p>
            <a:r>
              <a:rPr lang="en-US" sz="800" b="1" baseline="-49000">
                <a:solidFill>
                  <a:schemeClr val="tx1"/>
                </a:solidFill>
                <a:latin typeface="Arial" charset="0"/>
                <a:cs typeface="Arial" charset="0"/>
                <a:sym typeface="Arial" charset="0"/>
              </a:rPr>
              <a:t>Markets</a:t>
            </a:r>
          </a:p>
        </p:txBody>
      </p:sp>
      <p:sp>
        <p:nvSpPr>
          <p:cNvPr id="9233" name="Rectangle 17"/>
          <p:cNvSpPr>
            <a:spLocks/>
          </p:cNvSpPr>
          <p:nvPr/>
        </p:nvSpPr>
        <p:spPr bwMode="auto">
          <a:xfrm>
            <a:off x="120650" y="4152900"/>
            <a:ext cx="600075" cy="241300"/>
          </a:xfrm>
          <a:prstGeom prst="rect">
            <a:avLst/>
          </a:prstGeom>
          <a:noFill/>
          <a:ln w="12700" cap="rnd">
            <a:noFill/>
            <a:round/>
            <a:headEnd type="none" w="med" len="med"/>
            <a:tailEnd type="none" w="med" len="med"/>
          </a:ln>
        </p:spPr>
        <p:txBody>
          <a:bodyPr wrap="none" lIns="38100" tIns="38100" rIns="38100" bIns="38100">
            <a:spAutoFit/>
          </a:bodyPr>
          <a:lstStyle/>
          <a:p>
            <a:r>
              <a:rPr lang="en-US" sz="800" b="1" baseline="-49000">
                <a:solidFill>
                  <a:schemeClr val="tx1"/>
                </a:solidFill>
                <a:latin typeface="Arial" charset="0"/>
                <a:cs typeface="Arial" charset="0"/>
                <a:sym typeface="Arial" charset="0"/>
              </a:rPr>
              <a:t>Price per goods</a:t>
            </a:r>
          </a:p>
        </p:txBody>
      </p:sp>
      <p:sp>
        <p:nvSpPr>
          <p:cNvPr id="9234" name="Rectangle 18"/>
          <p:cNvSpPr>
            <a:spLocks/>
          </p:cNvSpPr>
          <p:nvPr/>
        </p:nvSpPr>
        <p:spPr bwMode="auto">
          <a:xfrm>
            <a:off x="98425" y="4300538"/>
            <a:ext cx="292100" cy="241300"/>
          </a:xfrm>
          <a:prstGeom prst="rect">
            <a:avLst/>
          </a:prstGeom>
          <a:noFill/>
          <a:ln w="12700" cap="rnd">
            <a:noFill/>
            <a:round/>
            <a:headEnd type="none" w="med" len="med"/>
            <a:tailEnd type="none" w="med" len="med"/>
          </a:ln>
        </p:spPr>
        <p:txBody>
          <a:bodyPr wrap="none" lIns="38100" tIns="38100" rIns="38100" bIns="38100">
            <a:spAutoFit/>
          </a:bodyPr>
          <a:lstStyle/>
          <a:p>
            <a:r>
              <a:rPr lang="en-US" sz="800" b="1" baseline="-49000">
                <a:solidFill>
                  <a:srgbClr val="FFFFFF"/>
                </a:solidFill>
                <a:latin typeface="Arial" charset="0"/>
                <a:cs typeface="Arial" charset="0"/>
                <a:sym typeface="Arial" charset="0"/>
              </a:rPr>
              <a:t>Safety</a:t>
            </a:r>
          </a:p>
        </p:txBody>
      </p:sp>
      <p:sp>
        <p:nvSpPr>
          <p:cNvPr id="9235" name="Rectangle 19"/>
          <p:cNvSpPr>
            <a:spLocks/>
          </p:cNvSpPr>
          <p:nvPr/>
        </p:nvSpPr>
        <p:spPr bwMode="auto">
          <a:xfrm>
            <a:off x="1966913" y="3368675"/>
            <a:ext cx="584200" cy="203200"/>
          </a:xfrm>
          <a:prstGeom prst="rect">
            <a:avLst/>
          </a:prstGeom>
          <a:noFill/>
          <a:ln w="12700" cap="rnd">
            <a:noFill/>
            <a:round/>
            <a:headEnd type="none" w="med" len="med"/>
            <a:tailEnd type="none" w="med" len="med"/>
          </a:ln>
        </p:spPr>
        <p:txBody>
          <a:bodyPr lIns="38100" tIns="38100" rIns="38100" bIns="38100"/>
          <a:lstStyle/>
          <a:p>
            <a:pPr algn="ctr"/>
            <a:r>
              <a:rPr lang="en-US" sz="600" b="1" baseline="-63000">
                <a:solidFill>
                  <a:srgbClr val="FFFFFF"/>
                </a:solidFill>
                <a:latin typeface="Arial" charset="0"/>
                <a:cs typeface="Arial" charset="0"/>
                <a:sym typeface="Arial" charset="0"/>
              </a:rPr>
              <a:t>Polling Stations</a:t>
            </a:r>
          </a:p>
        </p:txBody>
      </p:sp>
      <p:sp>
        <p:nvSpPr>
          <p:cNvPr id="9236" name="Rectangle 20"/>
          <p:cNvSpPr>
            <a:spLocks/>
          </p:cNvSpPr>
          <p:nvPr/>
        </p:nvSpPr>
        <p:spPr bwMode="auto">
          <a:xfrm>
            <a:off x="277813" y="3419475"/>
            <a:ext cx="585787" cy="203200"/>
          </a:xfrm>
          <a:prstGeom prst="rect">
            <a:avLst/>
          </a:prstGeom>
          <a:noFill/>
          <a:ln w="12700" cap="rnd">
            <a:noFill/>
            <a:round/>
            <a:headEnd type="none" w="med" len="med"/>
            <a:tailEnd type="none" w="med" len="med"/>
          </a:ln>
        </p:spPr>
        <p:txBody>
          <a:bodyPr lIns="38100" tIns="38100" rIns="38100" bIns="38100"/>
          <a:lstStyle/>
          <a:p>
            <a:pPr algn="ctr"/>
            <a:r>
              <a:rPr lang="en-US" sz="600" b="1" baseline="-63000">
                <a:solidFill>
                  <a:srgbClr val="FFFFFF"/>
                </a:solidFill>
                <a:latin typeface="Arial" charset="0"/>
                <a:cs typeface="Arial" charset="0"/>
                <a:sym typeface="Arial" charset="0"/>
              </a:rPr>
              <a:t>Travel</a:t>
            </a:r>
          </a:p>
        </p:txBody>
      </p:sp>
      <p:sp>
        <p:nvSpPr>
          <p:cNvPr id="9237" name="Rectangle 21"/>
          <p:cNvSpPr>
            <a:spLocks/>
          </p:cNvSpPr>
          <p:nvPr/>
        </p:nvSpPr>
        <p:spPr bwMode="auto">
          <a:xfrm>
            <a:off x="2536825" y="3375025"/>
            <a:ext cx="584200" cy="203200"/>
          </a:xfrm>
          <a:prstGeom prst="rect">
            <a:avLst/>
          </a:prstGeom>
          <a:noFill/>
          <a:ln w="12700" cap="rnd">
            <a:noFill/>
            <a:round/>
            <a:headEnd type="none" w="med" len="med"/>
            <a:tailEnd type="none" w="med" len="med"/>
          </a:ln>
        </p:spPr>
        <p:txBody>
          <a:bodyPr lIns="38100" tIns="38100" rIns="38100" bIns="38100"/>
          <a:lstStyle/>
          <a:p>
            <a:pPr algn="ctr"/>
            <a:r>
              <a:rPr lang="en-US" sz="600" b="1" baseline="-63000">
                <a:solidFill>
                  <a:srgbClr val="FFFFFF"/>
                </a:solidFill>
                <a:latin typeface="Arial" charset="0"/>
                <a:cs typeface="Arial" charset="0"/>
                <a:sym typeface="Arial" charset="0"/>
              </a:rPr>
              <a:t>Location History</a:t>
            </a:r>
          </a:p>
        </p:txBody>
      </p:sp>
      <p:sp>
        <p:nvSpPr>
          <p:cNvPr id="9238" name="Oval 22"/>
          <p:cNvSpPr>
            <a:spLocks/>
          </p:cNvSpPr>
          <p:nvPr/>
        </p:nvSpPr>
        <p:spPr bwMode="auto">
          <a:xfrm>
            <a:off x="3148013" y="4656138"/>
            <a:ext cx="80962" cy="80962"/>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39" name="Oval 23"/>
          <p:cNvSpPr>
            <a:spLocks/>
          </p:cNvSpPr>
          <p:nvPr/>
        </p:nvSpPr>
        <p:spPr bwMode="auto">
          <a:xfrm>
            <a:off x="3194050" y="4700588"/>
            <a:ext cx="79375" cy="80962"/>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0" name="Oval 24"/>
          <p:cNvSpPr>
            <a:spLocks/>
          </p:cNvSpPr>
          <p:nvPr/>
        </p:nvSpPr>
        <p:spPr bwMode="auto">
          <a:xfrm rot="10800000" flipH="1">
            <a:off x="2543175" y="4816475"/>
            <a:ext cx="107950" cy="122238"/>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1" name="Oval 25"/>
          <p:cNvSpPr>
            <a:spLocks/>
          </p:cNvSpPr>
          <p:nvPr/>
        </p:nvSpPr>
        <p:spPr bwMode="auto">
          <a:xfrm rot="10800000" flipH="1">
            <a:off x="2695575" y="4968875"/>
            <a:ext cx="107950" cy="122238"/>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2" name="Oval 26"/>
          <p:cNvSpPr>
            <a:spLocks/>
          </p:cNvSpPr>
          <p:nvPr/>
        </p:nvSpPr>
        <p:spPr bwMode="auto">
          <a:xfrm>
            <a:off x="2968625" y="5538788"/>
            <a:ext cx="80963" cy="80962"/>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3" name="Oval 27"/>
          <p:cNvSpPr>
            <a:spLocks/>
          </p:cNvSpPr>
          <p:nvPr/>
        </p:nvSpPr>
        <p:spPr bwMode="auto">
          <a:xfrm rot="10800000" flipH="1">
            <a:off x="2319338" y="5654675"/>
            <a:ext cx="107950" cy="122238"/>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4" name="Oval 28"/>
          <p:cNvSpPr>
            <a:spLocks/>
          </p:cNvSpPr>
          <p:nvPr/>
        </p:nvSpPr>
        <p:spPr bwMode="auto">
          <a:xfrm rot="10800000" flipH="1">
            <a:off x="2471738" y="5807075"/>
            <a:ext cx="107950" cy="122238"/>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5" name="Oval 29"/>
          <p:cNvSpPr>
            <a:spLocks/>
          </p:cNvSpPr>
          <p:nvPr/>
        </p:nvSpPr>
        <p:spPr bwMode="auto">
          <a:xfrm>
            <a:off x="3413125" y="4786313"/>
            <a:ext cx="80963" cy="79375"/>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6" name="Oval 30"/>
          <p:cNvSpPr>
            <a:spLocks/>
          </p:cNvSpPr>
          <p:nvPr/>
        </p:nvSpPr>
        <p:spPr bwMode="auto">
          <a:xfrm rot="10800000" flipH="1">
            <a:off x="2762250" y="4902200"/>
            <a:ext cx="107950" cy="120650"/>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7" name="Oval 31"/>
          <p:cNvSpPr>
            <a:spLocks/>
          </p:cNvSpPr>
          <p:nvPr/>
        </p:nvSpPr>
        <p:spPr bwMode="auto">
          <a:xfrm rot="10800000" flipH="1">
            <a:off x="2914650" y="5054600"/>
            <a:ext cx="107950" cy="120650"/>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8" name="Oval 32"/>
          <p:cNvSpPr>
            <a:spLocks/>
          </p:cNvSpPr>
          <p:nvPr/>
        </p:nvSpPr>
        <p:spPr bwMode="auto">
          <a:xfrm rot="10800000" flipH="1">
            <a:off x="2690813" y="5892800"/>
            <a:ext cx="107950" cy="120650"/>
          </a:xfrm>
          <a:prstGeom prst="ellipse">
            <a:avLst/>
          </a:prstGeom>
          <a:solidFill>
            <a:srgbClr val="FF3300"/>
          </a:solidFill>
          <a:ln w="25400" cap="flat">
            <a:solidFill>
              <a:srgbClr val="395E89"/>
            </a:solidFill>
            <a:prstDash val="solid"/>
            <a:round/>
            <a:headEnd type="none" w="med" len="med"/>
            <a:tailEnd type="none" w="med" len="med"/>
          </a:ln>
        </p:spPr>
        <p:txBody>
          <a:bodyPr lIns="0" tIns="0" rIns="0" bIns="0"/>
          <a:lstStyle/>
          <a:p>
            <a:endParaRPr lang="en-US"/>
          </a:p>
        </p:txBody>
      </p:sp>
      <p:sp>
        <p:nvSpPr>
          <p:cNvPr id="9249" name="Line 33"/>
          <p:cNvSpPr>
            <a:spLocks noChangeShapeType="1"/>
          </p:cNvSpPr>
          <p:nvPr/>
        </p:nvSpPr>
        <p:spPr bwMode="auto">
          <a:xfrm rot="10800000" flipH="1">
            <a:off x="3494088" y="3581400"/>
            <a:ext cx="1839912" cy="1244600"/>
          </a:xfrm>
          <a:prstGeom prst="line">
            <a:avLst/>
          </a:prstGeom>
          <a:noFill/>
          <a:ln w="22225" cap="flat">
            <a:solidFill>
              <a:srgbClr val="4A7DBB"/>
            </a:solidFill>
            <a:prstDash val="solid"/>
            <a:round/>
            <a:headEnd type="none" w="med" len="med"/>
            <a:tailEnd type="none" w="med" len="med"/>
          </a:ln>
        </p:spPr>
        <p:txBody>
          <a:bodyPr lIns="0" tIns="0" rIns="0" bIns="0"/>
          <a:lstStyle/>
          <a:p>
            <a:endParaRPr lang="en-US"/>
          </a:p>
        </p:txBody>
      </p:sp>
      <p:sp>
        <p:nvSpPr>
          <p:cNvPr id="9250" name="Line 34"/>
          <p:cNvSpPr>
            <a:spLocks noChangeShapeType="1"/>
          </p:cNvSpPr>
          <p:nvPr/>
        </p:nvSpPr>
        <p:spPr bwMode="auto">
          <a:xfrm>
            <a:off x="3494088" y="4826000"/>
            <a:ext cx="1839912" cy="1422400"/>
          </a:xfrm>
          <a:prstGeom prst="line">
            <a:avLst/>
          </a:prstGeom>
          <a:noFill/>
          <a:ln w="22225" cap="flat">
            <a:solidFill>
              <a:srgbClr val="4A7DBB"/>
            </a:solidFill>
            <a:prstDash val="solid"/>
            <a:round/>
            <a:headEnd type="none" w="med" len="med"/>
            <a:tailEnd type="none" w="med" len="med"/>
          </a:ln>
        </p:spPr>
        <p:txBody>
          <a:bodyPr lIns="0" tIns="0" rIns="0" bIns="0"/>
          <a:lstStyle/>
          <a:p>
            <a:endParaRPr lang="en-US"/>
          </a:p>
        </p:txBody>
      </p:sp>
      <p:grpSp>
        <p:nvGrpSpPr>
          <p:cNvPr id="3" name="Group 35"/>
          <p:cNvGrpSpPr>
            <a:grpSpLocks/>
          </p:cNvGrpSpPr>
          <p:nvPr/>
        </p:nvGrpSpPr>
        <p:grpSpPr bwMode="auto">
          <a:xfrm>
            <a:off x="5292725" y="3581400"/>
            <a:ext cx="3698875" cy="3125133"/>
            <a:chOff x="0" y="152"/>
            <a:chExt cx="2330" cy="1559"/>
          </a:xfrm>
        </p:grpSpPr>
        <p:sp>
          <p:nvSpPr>
            <p:cNvPr id="9252" name="Rectangle 36"/>
            <p:cNvSpPr>
              <a:spLocks/>
            </p:cNvSpPr>
            <p:nvPr/>
          </p:nvSpPr>
          <p:spPr bwMode="auto">
            <a:xfrm>
              <a:off x="0" y="152"/>
              <a:ext cx="2330" cy="1330"/>
            </a:xfrm>
            <a:prstGeom prst="rect">
              <a:avLst/>
            </a:prstGeom>
            <a:noFill/>
            <a:ln w="9525" cap="flat">
              <a:solidFill>
                <a:schemeClr val="tx1"/>
              </a:solidFill>
              <a:prstDash val="solid"/>
              <a:round/>
              <a:headEnd type="none" w="med" len="med"/>
              <a:tailEnd type="none" w="med" len="med"/>
            </a:ln>
          </p:spPr>
          <p:txBody>
            <a:bodyPr lIns="0" tIns="0" rIns="0" bIns="0"/>
            <a:lstStyle/>
            <a:p>
              <a:endParaRPr lang="en-US" sz="1600"/>
            </a:p>
          </p:txBody>
        </p:sp>
        <p:sp>
          <p:nvSpPr>
            <p:cNvPr id="9253" name="Rectangle 37"/>
            <p:cNvSpPr>
              <a:spLocks/>
            </p:cNvSpPr>
            <p:nvPr/>
          </p:nvSpPr>
          <p:spPr bwMode="auto">
            <a:xfrm>
              <a:off x="0" y="190"/>
              <a:ext cx="2330" cy="1521"/>
            </a:xfrm>
            <a:prstGeom prst="rect">
              <a:avLst/>
            </a:prstGeom>
            <a:noFill/>
            <a:ln w="12700" cap="flat">
              <a:noFill/>
              <a:miter lim="800000"/>
              <a:headEnd type="none" w="med" len="med"/>
              <a:tailEnd type="none" w="med" len="med"/>
            </a:ln>
          </p:spPr>
          <p:txBody>
            <a:bodyPr lIns="38100" tIns="38100" rIns="38100" bIns="38100"/>
            <a:lstStyle/>
            <a:p>
              <a:pPr marL="266700" indent="-266700">
                <a:spcBef>
                  <a:spcPts val="600"/>
                </a:spcBef>
              </a:pPr>
              <a:r>
                <a:rPr lang="en-US" sz="1200" b="1" u="sng" baseline="0" dirty="0">
                  <a:solidFill>
                    <a:srgbClr val="0000FF"/>
                  </a:solidFill>
                  <a:latin typeface="Tahoma" charset="0"/>
                  <a:cs typeface="Tahoma" charset="0"/>
                  <a:sym typeface="Tahoma" charset="0"/>
                </a:rPr>
                <a:t>Commerce Conditions:</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Physical road conditions – bridges, passes, tunnels passable</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Checkpoints</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Safety</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Market conditions – open/closed</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Estimated transit time</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Gas/food/lodging</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Open forum for queries</a:t>
              </a:r>
            </a:p>
            <a:p>
              <a:pPr marL="266700" indent="-266700">
                <a:spcBef>
                  <a:spcPts val="600"/>
                </a:spcBef>
                <a:buClr>
                  <a:srgbClr val="000000"/>
                </a:buClr>
                <a:buSzPct val="100000"/>
                <a:buFont typeface="Wingdings" charset="2"/>
                <a:buChar char="§"/>
              </a:pPr>
              <a:r>
                <a:rPr lang="en-US" sz="1200" baseline="0" dirty="0">
                  <a:solidFill>
                    <a:schemeClr val="tx1"/>
                  </a:solidFill>
                  <a:latin typeface="Tahoma" charset="0"/>
                  <a:cs typeface="Tahoma" charset="0"/>
                  <a:sym typeface="Tahoma" charset="0"/>
                </a:rPr>
                <a:t>Location history (1 week or month)</a:t>
              </a:r>
            </a:p>
          </p:txBody>
        </p:sp>
      </p:grpSp>
      <p:sp>
        <p:nvSpPr>
          <p:cNvPr id="9254" name="Rectangle 38"/>
          <p:cNvSpPr>
            <a:spLocks/>
          </p:cNvSpPr>
          <p:nvPr/>
        </p:nvSpPr>
        <p:spPr bwMode="auto">
          <a:xfrm>
            <a:off x="269875" y="6248400"/>
            <a:ext cx="4999038" cy="342900"/>
          </a:xfrm>
          <a:prstGeom prst="rect">
            <a:avLst/>
          </a:prstGeom>
          <a:solidFill>
            <a:srgbClr val="0000FF"/>
          </a:solidFill>
          <a:ln w="12700" cap="rnd">
            <a:noFill/>
            <a:round/>
            <a:headEnd type="none" w="med" len="med"/>
            <a:tailEnd type="none" w="med" len="med"/>
          </a:ln>
        </p:spPr>
        <p:txBody>
          <a:bodyPr wrap="none" lIns="38100" tIns="38100" rIns="38100" bIns="38100">
            <a:spAutoFit/>
          </a:bodyPr>
          <a:lstStyle/>
          <a:p>
            <a:r>
              <a:rPr lang="en-US" sz="1400" b="1" baseline="-30000">
                <a:solidFill>
                  <a:srgbClr val="FFFFFF"/>
                </a:solidFill>
                <a:latin typeface="Tahoma" charset="0"/>
                <a:cs typeface="Tahoma" charset="0"/>
                <a:sym typeface="Tahoma" charset="0"/>
              </a:rPr>
              <a:t>Provide a forum where a community can help themselves by increasing awareness</a:t>
            </a:r>
          </a:p>
        </p:txBody>
      </p:sp>
      <p:sp>
        <p:nvSpPr>
          <p:cNvPr id="9255" name="Rectangle 39"/>
          <p:cNvSpPr>
            <a:spLocks/>
          </p:cNvSpPr>
          <p:nvPr/>
        </p:nvSpPr>
        <p:spPr bwMode="auto">
          <a:xfrm>
            <a:off x="1295400" y="6510338"/>
            <a:ext cx="6883400" cy="381000"/>
          </a:xfrm>
          <a:prstGeom prst="rect">
            <a:avLst/>
          </a:prstGeom>
          <a:noFill/>
          <a:ln w="12700" cap="rnd">
            <a:noFill/>
            <a:round/>
            <a:headEnd type="none" w="med" len="med"/>
            <a:tailEnd type="none" w="med" len="med"/>
          </a:ln>
        </p:spPr>
        <p:txBody>
          <a:bodyPr lIns="38100" tIns="38100" rIns="38100" bIns="38100" anchor="ctr"/>
          <a:lstStyle/>
          <a:p>
            <a:pPr marL="266700" indent="-266700" algn="ctr">
              <a:spcBef>
                <a:spcPts val="600"/>
              </a:spcBef>
            </a:pPr>
            <a:r>
              <a:rPr lang="en-US" sz="1000">
                <a:solidFill>
                  <a:srgbClr val="878787"/>
                </a:solidFill>
                <a:latin typeface="Tahoma" charset="0"/>
                <a:cs typeface="Tahoma" charset="0"/>
                <a:sym typeface="Tahoma" charset="0"/>
              </a:rPr>
              <a:t>Distribution authorized to U.S. Department of Defense and U.S. DoD contractors only </a:t>
            </a:r>
            <a:br>
              <a:rPr lang="en-US" sz="1000">
                <a:solidFill>
                  <a:srgbClr val="878787"/>
                </a:solidFill>
                <a:latin typeface="Tahoma" charset="0"/>
                <a:cs typeface="Tahoma" charset="0"/>
                <a:sym typeface="Tahoma" charset="0"/>
              </a:rPr>
            </a:br>
            <a:r>
              <a:rPr lang="en-US" sz="1000">
                <a:solidFill>
                  <a:srgbClr val="878787"/>
                </a:solidFill>
                <a:latin typeface="Tahoma" charset="0"/>
                <a:cs typeface="Tahoma" charset="0"/>
                <a:sym typeface="Tahoma" charset="0"/>
              </a:rPr>
              <a:t>(Critical Technology) 21 Jan 2010.  Other requests shall be referred to DARPA Technical Information Office.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Integration/Analytics SW Architecture</a:t>
            </a:r>
            <a:endParaRPr lang="en-US" dirty="0"/>
          </a:p>
        </p:txBody>
      </p:sp>
      <p:sp>
        <p:nvSpPr>
          <p:cNvPr id="4" name="Footer Placeholder 3"/>
          <p:cNvSpPr>
            <a:spLocks noGrp="1"/>
          </p:cNvSpPr>
          <p:nvPr>
            <p:ph type="ftr" sz="quarter" idx="10"/>
          </p:nvPr>
        </p:nvSpPr>
        <p:spPr/>
        <p:txBody>
          <a:bodyPr/>
          <a:lstStyle/>
          <a:p>
            <a:r>
              <a:rPr lang="en-US" smtClean="0"/>
              <a:t>Distribution Statement</a:t>
            </a:r>
            <a:endParaRPr lang="en-US"/>
          </a:p>
        </p:txBody>
      </p:sp>
      <p:sp>
        <p:nvSpPr>
          <p:cNvPr id="5" name="Slide Number Placeholder 4"/>
          <p:cNvSpPr>
            <a:spLocks noGrp="1"/>
          </p:cNvSpPr>
          <p:nvPr>
            <p:ph type="sldNum" sz="quarter" idx="11"/>
          </p:nvPr>
        </p:nvSpPr>
        <p:spPr/>
        <p:txBody>
          <a:bodyPr/>
          <a:lstStyle/>
          <a:p>
            <a:fld id="{6DE37DC7-8FE4-46AD-BBB4-7042E38F60A2}" type="slidenum">
              <a:rPr lang="en-US" smtClean="0"/>
              <a:pPr/>
              <a:t>9</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1158805" y="1045028"/>
            <a:ext cx="7201401" cy="5548854"/>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0911_DARPA_TEMP_W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0911_DARPA_TEMP_WHT</Template>
  <TotalTime>7944</TotalTime>
  <Words>5483</Words>
  <Application>Microsoft Macintosh PowerPoint</Application>
  <PresentationFormat>On-screen Show (4:3)</PresentationFormat>
  <Paragraphs>1130</Paragraphs>
  <Slides>44</Slides>
  <Notes>39</Notes>
  <HiddenSlides>5</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0911_DARPA_TEMP_WHT</vt:lpstr>
      <vt:lpstr>1_Office Theme</vt:lpstr>
      <vt:lpstr>More Eyes Master Slide Deck</vt:lpstr>
      <vt:lpstr>Contents</vt:lpstr>
      <vt:lpstr>Network Challenge: Crowd sourced data-streams can outperform traditional information assets</vt:lpstr>
      <vt:lpstr>PowerPoint Presentation</vt:lpstr>
      <vt:lpstr>Properly structured incentives and incentive delivery mechanism can create information and product flow</vt:lpstr>
      <vt:lpstr>Sharing and easy access of integrated data promotes digestion and addition of data</vt:lpstr>
      <vt:lpstr>More Eyes Vision and Implementation</vt:lpstr>
      <vt:lpstr>Catalyze an  Afghan Specific, Easily Accessible Open Data Forum</vt:lpstr>
      <vt:lpstr>Data Integration/Analytics SW Architecture</vt:lpstr>
      <vt:lpstr>More Eyes Pilots: Overall Strategy</vt:lpstr>
      <vt:lpstr>Atmospheric Program – Afghanistan (AP-A) Pilot Information Flow Diagram</vt:lpstr>
      <vt:lpstr>Atmospheric Program – Afghanistan (AP-A) Pilot Overview</vt:lpstr>
      <vt:lpstr>Atmospheric Program – Afghanistan (AP-A) Pilot Schedule</vt:lpstr>
      <vt:lpstr>International Relief &amp; Development Pilot</vt:lpstr>
      <vt:lpstr>IRD Engineer Pilot Overview</vt:lpstr>
      <vt:lpstr>Pajhwok News Pilot</vt:lpstr>
      <vt:lpstr>Pajhwok News Service Pilot Overview</vt:lpstr>
      <vt:lpstr>FEFA Pilot</vt:lpstr>
      <vt:lpstr>FEFA Pilot Overview</vt:lpstr>
      <vt:lpstr>Nangarhar University Agribusiness Pilot</vt:lpstr>
      <vt:lpstr>Nangarhar University Agribusiness Pilot Overview</vt:lpstr>
      <vt:lpstr>Jalalabad Clinics Pilot</vt:lpstr>
      <vt:lpstr>Jalalabad Clinics Pilot Overview</vt:lpstr>
      <vt:lpstr>Connect Jalalabad Pilot</vt:lpstr>
      <vt:lpstr>Connect Jalalabad Pilot</vt:lpstr>
      <vt:lpstr>Connect Jalalabad Overview</vt:lpstr>
      <vt:lpstr>Connect Jalalabad Pilot – Timeline</vt:lpstr>
      <vt:lpstr>Nangarhar Midwife Pilot</vt:lpstr>
      <vt:lpstr>Nangarhar Midwife Network Overview</vt:lpstr>
      <vt:lpstr>Nangarhar Midwives Pilot - Timeline</vt:lpstr>
      <vt:lpstr>Pilot Summary - Front End (1 of 2)</vt:lpstr>
      <vt:lpstr>Pilot Summary - Front End (2 of 2)</vt:lpstr>
      <vt:lpstr>Pilot Summary – back end</vt:lpstr>
      <vt:lpstr>Pilot Selection Criteria</vt:lpstr>
      <vt:lpstr>Pilot Summary - Test Characteristics</vt:lpstr>
      <vt:lpstr>Other Sources of Data and Status</vt:lpstr>
      <vt:lpstr>Data Integration/Analytics</vt:lpstr>
      <vt:lpstr>Notional Data Ingestion/Analytic Flow</vt:lpstr>
      <vt:lpstr>Data Integration/Analytics Components (1 of 3)</vt:lpstr>
      <vt:lpstr>Data Integration/Analytics Components (2 of 3)</vt:lpstr>
      <vt:lpstr>Data Integration/Analytics Components (3 of 3)</vt:lpstr>
      <vt:lpstr>Data Visualization/Presentation</vt:lpstr>
      <vt:lpstr>High-level plan</vt:lpstr>
      <vt:lpstr>PowerPoint Presentation</vt:lpstr>
    </vt:vector>
  </TitlesOfParts>
  <Company>DARPA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Crowd Sourced Data Collection</dc:title>
  <dc:creator>Kristina Wihl</dc:creator>
  <cp:lastModifiedBy>Tim  Shorrock</cp:lastModifiedBy>
  <cp:revision>266</cp:revision>
  <cp:lastPrinted>2010-08-31T17:36:21Z</cp:lastPrinted>
  <dcterms:created xsi:type="dcterms:W3CDTF">2011-02-10T17:17:56Z</dcterms:created>
  <dcterms:modified xsi:type="dcterms:W3CDTF">2016-09-06T03:17:20Z</dcterms:modified>
</cp:coreProperties>
</file>